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2670047"/>
            <a:ext cx="3028187" cy="41879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2892551"/>
            <a:ext cx="1141475" cy="23652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457188" y="1676400"/>
            <a:ext cx="2113788" cy="2819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999988" y="0"/>
            <a:ext cx="1202436" cy="11414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6454140" y="6095999"/>
            <a:ext cx="745236" cy="761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7789164" y="0"/>
            <a:ext cx="592835" cy="120853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828788" y="0"/>
            <a:ext cx="513715" cy="1143000"/>
          </a:xfrm>
          <a:custGeom>
            <a:avLst/>
            <a:gdLst/>
            <a:ahLst/>
            <a:cxnLst/>
            <a:rect l="l" t="t" r="r" b="b"/>
            <a:pathLst>
              <a:path w="513715" h="1143000">
                <a:moveTo>
                  <a:pt x="513588" y="0"/>
                </a:moveTo>
                <a:lnTo>
                  <a:pt x="0" y="0"/>
                </a:lnTo>
                <a:lnTo>
                  <a:pt x="0" y="1143000"/>
                </a:lnTo>
                <a:lnTo>
                  <a:pt x="513588" y="1143000"/>
                </a:lnTo>
                <a:lnTo>
                  <a:pt x="513588" y="0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223772" y="2880360"/>
            <a:ext cx="6644640" cy="96469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292098" y="2949575"/>
            <a:ext cx="6507860" cy="82689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292098" y="2949575"/>
            <a:ext cx="6508115" cy="827405"/>
          </a:xfrm>
          <a:custGeom>
            <a:avLst/>
            <a:gdLst/>
            <a:ahLst/>
            <a:cxnLst/>
            <a:rect l="l" t="t" r="r" b="b"/>
            <a:pathLst>
              <a:path w="6508115" h="827404">
                <a:moveTo>
                  <a:pt x="1859914" y="200151"/>
                </a:moveTo>
                <a:lnTo>
                  <a:pt x="1751838" y="496950"/>
                </a:lnTo>
                <a:lnTo>
                  <a:pt x="1970024" y="496950"/>
                </a:lnTo>
                <a:lnTo>
                  <a:pt x="1859914" y="200151"/>
                </a:lnTo>
                <a:close/>
              </a:path>
              <a:path w="6508115" h="827404">
                <a:moveTo>
                  <a:pt x="5358257" y="138049"/>
                </a:moveTo>
                <a:lnTo>
                  <a:pt x="5310772" y="142315"/>
                </a:lnTo>
                <a:lnTo>
                  <a:pt x="5268134" y="155130"/>
                </a:lnTo>
                <a:lnTo>
                  <a:pt x="5230330" y="176518"/>
                </a:lnTo>
                <a:lnTo>
                  <a:pt x="5197348" y="206501"/>
                </a:lnTo>
                <a:lnTo>
                  <a:pt x="5170658" y="245052"/>
                </a:lnTo>
                <a:lnTo>
                  <a:pt x="5151564" y="292306"/>
                </a:lnTo>
                <a:lnTo>
                  <a:pt x="5140090" y="348251"/>
                </a:lnTo>
                <a:lnTo>
                  <a:pt x="5136261" y="412876"/>
                </a:lnTo>
                <a:lnTo>
                  <a:pt x="5140188" y="476692"/>
                </a:lnTo>
                <a:lnTo>
                  <a:pt x="5151961" y="532304"/>
                </a:lnTo>
                <a:lnTo>
                  <a:pt x="5171568" y="579701"/>
                </a:lnTo>
                <a:lnTo>
                  <a:pt x="5198999" y="618871"/>
                </a:lnTo>
                <a:lnTo>
                  <a:pt x="5232473" y="649541"/>
                </a:lnTo>
                <a:lnTo>
                  <a:pt x="5270198" y="671448"/>
                </a:lnTo>
                <a:lnTo>
                  <a:pt x="5312138" y="684593"/>
                </a:lnTo>
                <a:lnTo>
                  <a:pt x="5358257" y="688975"/>
                </a:lnTo>
                <a:lnTo>
                  <a:pt x="5404381" y="684619"/>
                </a:lnTo>
                <a:lnTo>
                  <a:pt x="5446172" y="671560"/>
                </a:lnTo>
                <a:lnTo>
                  <a:pt x="5483629" y="649809"/>
                </a:lnTo>
                <a:lnTo>
                  <a:pt x="5516753" y="619378"/>
                </a:lnTo>
                <a:lnTo>
                  <a:pt x="5543829" y="580257"/>
                </a:lnTo>
                <a:lnTo>
                  <a:pt x="5563155" y="532431"/>
                </a:lnTo>
                <a:lnTo>
                  <a:pt x="5574742" y="475914"/>
                </a:lnTo>
                <a:lnTo>
                  <a:pt x="5578602" y="410717"/>
                </a:lnTo>
                <a:lnTo>
                  <a:pt x="5574839" y="346380"/>
                </a:lnTo>
                <a:lnTo>
                  <a:pt x="5563552" y="290734"/>
                </a:lnTo>
                <a:lnTo>
                  <a:pt x="5544740" y="243804"/>
                </a:lnTo>
                <a:lnTo>
                  <a:pt x="5518404" y="205612"/>
                </a:lnTo>
                <a:lnTo>
                  <a:pt x="5485808" y="176035"/>
                </a:lnTo>
                <a:lnTo>
                  <a:pt x="5448236" y="154924"/>
                </a:lnTo>
                <a:lnTo>
                  <a:pt x="5405711" y="142265"/>
                </a:lnTo>
                <a:lnTo>
                  <a:pt x="5358257" y="138049"/>
                </a:lnTo>
                <a:close/>
              </a:path>
              <a:path w="6508115" h="827404">
                <a:moveTo>
                  <a:pt x="5870194" y="13588"/>
                </a:moveTo>
                <a:lnTo>
                  <a:pt x="6031737" y="13588"/>
                </a:lnTo>
                <a:lnTo>
                  <a:pt x="6031737" y="446786"/>
                </a:lnTo>
                <a:lnTo>
                  <a:pt x="6032117" y="493772"/>
                </a:lnTo>
                <a:lnTo>
                  <a:pt x="6035113" y="560550"/>
                </a:lnTo>
                <a:lnTo>
                  <a:pt x="6044658" y="603730"/>
                </a:lnTo>
                <a:lnTo>
                  <a:pt x="6069371" y="643076"/>
                </a:lnTo>
                <a:lnTo>
                  <a:pt x="6108348" y="672205"/>
                </a:lnTo>
                <a:lnTo>
                  <a:pt x="6161637" y="687115"/>
                </a:lnTo>
                <a:lnTo>
                  <a:pt x="6193662" y="688975"/>
                </a:lnTo>
                <a:lnTo>
                  <a:pt x="6225928" y="687212"/>
                </a:lnTo>
                <a:lnTo>
                  <a:pt x="6277744" y="673115"/>
                </a:lnTo>
                <a:lnTo>
                  <a:pt x="6313060" y="645969"/>
                </a:lnTo>
                <a:lnTo>
                  <a:pt x="6334067" y="611489"/>
                </a:lnTo>
                <a:lnTo>
                  <a:pt x="6342425" y="567981"/>
                </a:lnTo>
                <a:lnTo>
                  <a:pt x="6345993" y="500112"/>
                </a:lnTo>
                <a:lnTo>
                  <a:pt x="6346444" y="456057"/>
                </a:lnTo>
                <a:lnTo>
                  <a:pt x="6346444" y="13588"/>
                </a:lnTo>
                <a:lnTo>
                  <a:pt x="6507860" y="13588"/>
                </a:lnTo>
                <a:lnTo>
                  <a:pt x="6507860" y="433704"/>
                </a:lnTo>
                <a:lnTo>
                  <a:pt x="6507049" y="500356"/>
                </a:lnTo>
                <a:lnTo>
                  <a:pt x="6504606" y="556482"/>
                </a:lnTo>
                <a:lnTo>
                  <a:pt x="6500520" y="602083"/>
                </a:lnTo>
                <a:lnTo>
                  <a:pt x="6486846" y="665712"/>
                </a:lnTo>
                <a:lnTo>
                  <a:pt x="6462740" y="715865"/>
                </a:lnTo>
                <a:lnTo>
                  <a:pt x="6427422" y="756919"/>
                </a:lnTo>
                <a:lnTo>
                  <a:pt x="6380368" y="789495"/>
                </a:lnTo>
                <a:lnTo>
                  <a:pt x="6320720" y="813234"/>
                </a:lnTo>
                <a:lnTo>
                  <a:pt x="6243810" y="825374"/>
                </a:lnTo>
                <a:lnTo>
                  <a:pt x="6198616" y="826897"/>
                </a:lnTo>
                <a:lnTo>
                  <a:pt x="6144823" y="825251"/>
                </a:lnTo>
                <a:lnTo>
                  <a:pt x="6097936" y="820308"/>
                </a:lnTo>
                <a:lnTo>
                  <a:pt x="6057955" y="812055"/>
                </a:lnTo>
                <a:lnTo>
                  <a:pt x="5996824" y="786262"/>
                </a:lnTo>
                <a:lnTo>
                  <a:pt x="5950049" y="751921"/>
                </a:lnTo>
                <a:lnTo>
                  <a:pt x="5915590" y="710368"/>
                </a:lnTo>
                <a:lnTo>
                  <a:pt x="5892972" y="666033"/>
                </a:lnTo>
                <a:lnTo>
                  <a:pt x="5879141" y="604648"/>
                </a:lnTo>
                <a:lnTo>
                  <a:pt x="5874178" y="557990"/>
                </a:lnTo>
                <a:lnTo>
                  <a:pt x="5871192" y="503164"/>
                </a:lnTo>
                <a:lnTo>
                  <a:pt x="5870194" y="440182"/>
                </a:lnTo>
                <a:lnTo>
                  <a:pt x="5870194" y="13588"/>
                </a:lnTo>
                <a:close/>
              </a:path>
              <a:path w="6508115" h="827404">
                <a:moveTo>
                  <a:pt x="4174490" y="13588"/>
                </a:moveTo>
                <a:lnTo>
                  <a:pt x="4363847" y="13588"/>
                </a:lnTo>
                <a:lnTo>
                  <a:pt x="4551934" y="329946"/>
                </a:lnTo>
                <a:lnTo>
                  <a:pt x="4736338" y="13588"/>
                </a:lnTo>
                <a:lnTo>
                  <a:pt x="4922393" y="13588"/>
                </a:lnTo>
                <a:lnTo>
                  <a:pt x="4628388" y="477774"/>
                </a:lnTo>
                <a:lnTo>
                  <a:pt x="4628388" y="813307"/>
                </a:lnTo>
                <a:lnTo>
                  <a:pt x="4467479" y="813307"/>
                </a:lnTo>
                <a:lnTo>
                  <a:pt x="4467479" y="476758"/>
                </a:lnTo>
                <a:lnTo>
                  <a:pt x="4174490" y="13588"/>
                </a:lnTo>
                <a:close/>
              </a:path>
              <a:path w="6508115" h="827404">
                <a:moveTo>
                  <a:pt x="3160776" y="13588"/>
                </a:moveTo>
                <a:lnTo>
                  <a:pt x="3322319" y="13588"/>
                </a:lnTo>
                <a:lnTo>
                  <a:pt x="3322319" y="368680"/>
                </a:lnTo>
                <a:lnTo>
                  <a:pt x="3648455" y="13588"/>
                </a:lnTo>
                <a:lnTo>
                  <a:pt x="3865499" y="13588"/>
                </a:lnTo>
                <a:lnTo>
                  <a:pt x="3564381" y="325120"/>
                </a:lnTo>
                <a:lnTo>
                  <a:pt x="3881881" y="813307"/>
                </a:lnTo>
                <a:lnTo>
                  <a:pt x="3672966" y="813307"/>
                </a:lnTo>
                <a:lnTo>
                  <a:pt x="3453129" y="438023"/>
                </a:lnTo>
                <a:lnTo>
                  <a:pt x="3322319" y="571626"/>
                </a:lnTo>
                <a:lnTo>
                  <a:pt x="3322319" y="813307"/>
                </a:lnTo>
                <a:lnTo>
                  <a:pt x="3160776" y="813307"/>
                </a:lnTo>
                <a:lnTo>
                  <a:pt x="3160776" y="13588"/>
                </a:lnTo>
                <a:close/>
              </a:path>
              <a:path w="6508115" h="827404">
                <a:moveTo>
                  <a:pt x="2354072" y="13588"/>
                </a:moveTo>
                <a:lnTo>
                  <a:pt x="2511171" y="13588"/>
                </a:lnTo>
                <a:lnTo>
                  <a:pt x="2838450" y="547624"/>
                </a:lnTo>
                <a:lnTo>
                  <a:pt x="2838450" y="13588"/>
                </a:lnTo>
                <a:lnTo>
                  <a:pt x="2988437" y="13588"/>
                </a:lnTo>
                <a:lnTo>
                  <a:pt x="2988437" y="813307"/>
                </a:lnTo>
                <a:lnTo>
                  <a:pt x="2826385" y="813307"/>
                </a:lnTo>
                <a:lnTo>
                  <a:pt x="2504059" y="291846"/>
                </a:lnTo>
                <a:lnTo>
                  <a:pt x="2504059" y="813307"/>
                </a:lnTo>
                <a:lnTo>
                  <a:pt x="2354072" y="813307"/>
                </a:lnTo>
                <a:lnTo>
                  <a:pt x="2354072" y="13588"/>
                </a:lnTo>
                <a:close/>
              </a:path>
              <a:path w="6508115" h="827404">
                <a:moveTo>
                  <a:pt x="1776476" y="13588"/>
                </a:moveTo>
                <a:lnTo>
                  <a:pt x="1947164" y="13588"/>
                </a:lnTo>
                <a:lnTo>
                  <a:pt x="2267330" y="813307"/>
                </a:lnTo>
                <a:lnTo>
                  <a:pt x="2091689" y="813307"/>
                </a:lnTo>
                <a:lnTo>
                  <a:pt x="2021839" y="631698"/>
                </a:lnTo>
                <a:lnTo>
                  <a:pt x="1702181" y="631698"/>
                </a:lnTo>
                <a:lnTo>
                  <a:pt x="1636268" y="813307"/>
                </a:lnTo>
                <a:lnTo>
                  <a:pt x="1464945" y="813307"/>
                </a:lnTo>
                <a:lnTo>
                  <a:pt x="1776476" y="13588"/>
                </a:lnTo>
                <a:close/>
              </a:path>
              <a:path w="6508115" h="827404">
                <a:moveTo>
                  <a:pt x="0" y="13588"/>
                </a:moveTo>
                <a:lnTo>
                  <a:pt x="635508" y="13588"/>
                </a:lnTo>
                <a:lnTo>
                  <a:pt x="635508" y="148971"/>
                </a:lnTo>
                <a:lnTo>
                  <a:pt x="398779" y="148971"/>
                </a:lnTo>
                <a:lnTo>
                  <a:pt x="398779" y="813307"/>
                </a:lnTo>
                <a:lnTo>
                  <a:pt x="237236" y="813307"/>
                </a:lnTo>
                <a:lnTo>
                  <a:pt x="237236" y="148971"/>
                </a:lnTo>
                <a:lnTo>
                  <a:pt x="0" y="148971"/>
                </a:lnTo>
                <a:lnTo>
                  <a:pt x="0" y="13588"/>
                </a:lnTo>
                <a:close/>
              </a:path>
              <a:path w="6508115" h="827404">
                <a:moveTo>
                  <a:pt x="5356606" y="0"/>
                </a:moveTo>
                <a:lnTo>
                  <a:pt x="5413566" y="3047"/>
                </a:lnTo>
                <a:lnTo>
                  <a:pt x="5466592" y="12187"/>
                </a:lnTo>
                <a:lnTo>
                  <a:pt x="5515689" y="27416"/>
                </a:lnTo>
                <a:lnTo>
                  <a:pt x="5560859" y="48730"/>
                </a:lnTo>
                <a:lnTo>
                  <a:pt x="5602106" y="76126"/>
                </a:lnTo>
                <a:lnTo>
                  <a:pt x="5639434" y="109600"/>
                </a:lnTo>
                <a:lnTo>
                  <a:pt x="5667589" y="142693"/>
                </a:lnTo>
                <a:lnTo>
                  <a:pt x="5691419" y="179272"/>
                </a:lnTo>
                <a:lnTo>
                  <a:pt x="5710920" y="219338"/>
                </a:lnTo>
                <a:lnTo>
                  <a:pt x="5726092" y="262895"/>
                </a:lnTo>
                <a:lnTo>
                  <a:pt x="5736932" y="309944"/>
                </a:lnTo>
                <a:lnTo>
                  <a:pt x="5743438" y="360487"/>
                </a:lnTo>
                <a:lnTo>
                  <a:pt x="5745607" y="414527"/>
                </a:lnTo>
                <a:lnTo>
                  <a:pt x="5743453" y="468156"/>
                </a:lnTo>
                <a:lnTo>
                  <a:pt x="5736997" y="518334"/>
                </a:lnTo>
                <a:lnTo>
                  <a:pt x="5726242" y="565064"/>
                </a:lnTo>
                <a:lnTo>
                  <a:pt x="5711193" y="608348"/>
                </a:lnTo>
                <a:lnTo>
                  <a:pt x="5691854" y="648189"/>
                </a:lnTo>
                <a:lnTo>
                  <a:pt x="5668229" y="684589"/>
                </a:lnTo>
                <a:lnTo>
                  <a:pt x="5640324" y="717550"/>
                </a:lnTo>
                <a:lnTo>
                  <a:pt x="5603240" y="750961"/>
                </a:lnTo>
                <a:lnTo>
                  <a:pt x="5562223" y="778298"/>
                </a:lnTo>
                <a:lnTo>
                  <a:pt x="5517276" y="799560"/>
                </a:lnTo>
                <a:lnTo>
                  <a:pt x="5468403" y="814747"/>
                </a:lnTo>
                <a:lnTo>
                  <a:pt x="5415607" y="823859"/>
                </a:lnTo>
                <a:lnTo>
                  <a:pt x="5358892" y="826897"/>
                </a:lnTo>
                <a:lnTo>
                  <a:pt x="5301433" y="823879"/>
                </a:lnTo>
                <a:lnTo>
                  <a:pt x="5248053" y="814822"/>
                </a:lnTo>
                <a:lnTo>
                  <a:pt x="5198745" y="799719"/>
                </a:lnTo>
                <a:lnTo>
                  <a:pt x="5153500" y="778561"/>
                </a:lnTo>
                <a:lnTo>
                  <a:pt x="5112312" y="751343"/>
                </a:lnTo>
                <a:lnTo>
                  <a:pt x="5075174" y="718057"/>
                </a:lnTo>
                <a:lnTo>
                  <a:pt x="5047268" y="685300"/>
                </a:lnTo>
                <a:lnTo>
                  <a:pt x="5023643" y="649185"/>
                </a:lnTo>
                <a:lnTo>
                  <a:pt x="5004304" y="609716"/>
                </a:lnTo>
                <a:lnTo>
                  <a:pt x="4989255" y="566894"/>
                </a:lnTo>
                <a:lnTo>
                  <a:pt x="4978500" y="520722"/>
                </a:lnTo>
                <a:lnTo>
                  <a:pt x="4972044" y="471203"/>
                </a:lnTo>
                <a:lnTo>
                  <a:pt x="4969891" y="418338"/>
                </a:lnTo>
                <a:lnTo>
                  <a:pt x="4972177" y="359733"/>
                </a:lnTo>
                <a:lnTo>
                  <a:pt x="4979035" y="306022"/>
                </a:lnTo>
                <a:lnTo>
                  <a:pt x="4990465" y="257192"/>
                </a:lnTo>
                <a:lnTo>
                  <a:pt x="5006467" y="213233"/>
                </a:lnTo>
                <a:lnTo>
                  <a:pt x="5038724" y="155336"/>
                </a:lnTo>
                <a:lnTo>
                  <a:pt x="5080889" y="103632"/>
                </a:lnTo>
                <a:lnTo>
                  <a:pt x="5130339" y="61341"/>
                </a:lnTo>
                <a:lnTo>
                  <a:pt x="5184267" y="31623"/>
                </a:lnTo>
                <a:lnTo>
                  <a:pt x="5223107" y="17787"/>
                </a:lnTo>
                <a:lnTo>
                  <a:pt x="5264769" y="7905"/>
                </a:lnTo>
                <a:lnTo>
                  <a:pt x="5309264" y="1976"/>
                </a:lnTo>
                <a:lnTo>
                  <a:pt x="5356606" y="0"/>
                </a:lnTo>
                <a:close/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2670047"/>
            <a:ext cx="3028187" cy="418795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2892551"/>
            <a:ext cx="1141475" cy="23652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457188" y="1676400"/>
            <a:ext cx="2113788" cy="28194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999988" y="0"/>
            <a:ext cx="1202436" cy="114147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6454140" y="6095999"/>
            <a:ext cx="745236" cy="76199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7789164" y="0"/>
            <a:ext cx="592835" cy="120853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828788" y="0"/>
            <a:ext cx="513715" cy="1143000"/>
          </a:xfrm>
          <a:custGeom>
            <a:avLst/>
            <a:gdLst/>
            <a:ahLst/>
            <a:cxnLst/>
            <a:rect l="l" t="t" r="r" b="b"/>
            <a:pathLst>
              <a:path w="513715" h="1143000">
                <a:moveTo>
                  <a:pt x="513588" y="0"/>
                </a:moveTo>
                <a:lnTo>
                  <a:pt x="0" y="0"/>
                </a:lnTo>
                <a:lnTo>
                  <a:pt x="0" y="1143000"/>
                </a:lnTo>
                <a:lnTo>
                  <a:pt x="513588" y="1143000"/>
                </a:lnTo>
                <a:lnTo>
                  <a:pt x="513588" y="0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3372" y="472186"/>
            <a:ext cx="6328409" cy="1764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4370" y="2146172"/>
            <a:ext cx="5766435" cy="4006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0" y="2133600"/>
            <a:ext cx="88392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99185" marR="5080" indent="-1087120" algn="ctr">
              <a:lnSpc>
                <a:spcPct val="100000"/>
              </a:lnSpc>
              <a:spcBef>
                <a:spcPts val="95"/>
              </a:spcBef>
            </a:pPr>
            <a:r>
              <a:rPr lang="en-US" sz="4000" b="0" spc="-5" dirty="0" smtClean="0">
                <a:solidFill>
                  <a:srgbClr val="000000"/>
                </a:solidFill>
                <a:latin typeface="Arial"/>
                <a:cs typeface="Arial"/>
              </a:rPr>
              <a:t>TIME &amp; TERRITOR MANAGEMENT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57600" y="3505200"/>
            <a:ext cx="20574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760" marR="5080" indent="-99060">
              <a:lnSpc>
                <a:spcPct val="150000"/>
              </a:lnSpc>
              <a:spcBef>
                <a:spcPts val="100"/>
              </a:spcBef>
            </a:pPr>
            <a:r>
              <a:rPr lang="en-US" sz="4000" dirty="0" smtClean="0">
                <a:latin typeface="Times New Roman"/>
                <a:cs typeface="Times New Roman"/>
              </a:rPr>
              <a:t>UNIT-7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372" y="472186"/>
            <a:ext cx="6436360" cy="11849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800" dirty="0"/>
              <a:t>ASSIGNING</a:t>
            </a:r>
            <a:r>
              <a:rPr sz="3800" spc="-95" dirty="0"/>
              <a:t> </a:t>
            </a:r>
            <a:r>
              <a:rPr sz="3800" dirty="0"/>
              <a:t>SALESPEOPLE  </a:t>
            </a:r>
            <a:r>
              <a:rPr sz="3800" spc="-30" dirty="0"/>
              <a:t>TO </a:t>
            </a:r>
            <a:r>
              <a:rPr sz="3800" spc="-5" dirty="0"/>
              <a:t>TERRITORIES</a:t>
            </a:r>
            <a:endParaRPr sz="3800"/>
          </a:p>
        </p:txBody>
      </p:sp>
      <p:sp>
        <p:nvSpPr>
          <p:cNvPr id="3" name="object 3"/>
          <p:cNvSpPr txBox="1"/>
          <p:nvPr/>
        </p:nvSpPr>
        <p:spPr>
          <a:xfrm>
            <a:off x="535940" y="1919986"/>
            <a:ext cx="3994785" cy="24638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sales manager should consider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two</a:t>
            </a:r>
            <a:r>
              <a:rPr sz="1400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criteria: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Arial"/>
              <a:cs typeface="Arial"/>
            </a:endParaRPr>
          </a:p>
          <a:p>
            <a:pPr marL="283845" indent="-271780">
              <a:lnSpc>
                <a:spcPct val="100000"/>
              </a:lnSpc>
              <a:spcBef>
                <a:spcPts val="5"/>
              </a:spcBef>
              <a:buClr>
                <a:srgbClr val="89D0D5"/>
              </a:buClr>
              <a:buSzPct val="75000"/>
              <a:buAutoNum type="alphaUcParenBoth"/>
              <a:tabLst>
                <a:tab pos="284480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Relative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ability of</a:t>
            </a:r>
            <a:r>
              <a:rPr sz="20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salespeople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10"/>
              </a:spcBef>
            </a:pPr>
            <a:r>
              <a:rPr sz="1100" spc="204" dirty="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Based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key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evaluation</a:t>
            </a:r>
            <a:r>
              <a:rPr sz="14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factors: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>
              <a:latin typeface="Arial"/>
              <a:cs typeface="Arial"/>
            </a:endParaRPr>
          </a:p>
          <a:p>
            <a:pPr marL="518795" lvl="1" indent="-266065">
              <a:lnSpc>
                <a:spcPct val="100000"/>
              </a:lnSpc>
              <a:buAutoNum type="arabicParenBoth"/>
              <a:tabLst>
                <a:tab pos="519430" algn="l"/>
                <a:tab pos="2519680" algn="l"/>
              </a:tabLst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Product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knowledge	(4)</a:t>
            </a:r>
            <a:r>
              <a:rPr sz="14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communication</a:t>
            </a:r>
            <a:endParaRPr sz="1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FFFFFF"/>
              </a:buClr>
              <a:buFont typeface="Arial"/>
              <a:buAutoNum type="arabicParenBoth"/>
            </a:pPr>
            <a:endParaRPr sz="1450">
              <a:latin typeface="Arial"/>
              <a:cs typeface="Arial"/>
            </a:endParaRPr>
          </a:p>
          <a:p>
            <a:pPr marL="474345" lvl="1" indent="-264795">
              <a:lnSpc>
                <a:spcPct val="100000"/>
              </a:lnSpc>
              <a:spcBef>
                <a:spcPts val="5"/>
              </a:spcBef>
              <a:buAutoNum type="arabicParenBoth"/>
              <a:tabLst>
                <a:tab pos="474980" algn="l"/>
                <a:tab pos="2454275" algn="l"/>
              </a:tabLst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market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knowledge	(5)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selling</a:t>
            </a:r>
            <a:r>
              <a:rPr sz="14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skills</a:t>
            </a:r>
            <a:endParaRPr sz="1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FFFFFF"/>
              </a:buClr>
              <a:buFont typeface="Arial"/>
              <a:buAutoNum type="arabicParenBoth"/>
            </a:pPr>
            <a:endParaRPr sz="1450">
              <a:latin typeface="Arial"/>
              <a:cs typeface="Arial"/>
            </a:endParaRPr>
          </a:p>
          <a:p>
            <a:pPr marL="474345" lvl="1" indent="-264795">
              <a:lnSpc>
                <a:spcPct val="100000"/>
              </a:lnSpc>
              <a:buAutoNum type="arabicParenBoth"/>
              <a:tabLst>
                <a:tab pos="474980" algn="l"/>
              </a:tabLst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past sales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performance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5014036"/>
            <a:ext cx="8071484" cy="1073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0066FF"/>
                </a:solidFill>
                <a:latin typeface="Arial"/>
                <a:cs typeface="Arial"/>
              </a:rPr>
              <a:t>(B)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Salesperson’s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Effectiveness in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Territory</a:t>
            </a:r>
            <a:endParaRPr sz="2000">
              <a:latin typeface="Arial"/>
              <a:cs typeface="Arial"/>
            </a:endParaRPr>
          </a:p>
          <a:p>
            <a:pPr marL="253365" marR="5080" indent="-241300">
              <a:lnSpc>
                <a:spcPct val="140000"/>
              </a:lnSpc>
              <a:spcBef>
                <a:spcPts val="1140"/>
              </a:spcBef>
            </a:pPr>
            <a:r>
              <a:rPr sz="1100" spc="204" dirty="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Decided by comparing social, cultural, and physical characteristics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the salesperson with those </a:t>
            </a:r>
            <a:r>
              <a:rPr sz="1400" spc="-100" dirty="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territory.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800" dirty="0"/>
              <a:t>MANAGING</a:t>
            </a:r>
            <a:r>
              <a:rPr sz="3800" spc="-70" dirty="0"/>
              <a:t> </a:t>
            </a:r>
            <a:r>
              <a:rPr sz="3800" spc="-25" dirty="0"/>
              <a:t>TERRITORY  </a:t>
            </a:r>
            <a:r>
              <a:rPr sz="3800" dirty="0"/>
              <a:t>COVERAGE</a:t>
            </a:r>
            <a:endParaRPr sz="3800"/>
          </a:p>
        </p:txBody>
      </p:sp>
      <p:sp>
        <p:nvSpPr>
          <p:cNvPr id="3" name="object 3"/>
          <p:cNvSpPr txBox="1"/>
          <p:nvPr/>
        </p:nvSpPr>
        <p:spPr>
          <a:xfrm>
            <a:off x="906272" y="2211450"/>
            <a:ext cx="52209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31215" algn="l"/>
                <a:tab pos="2179955" algn="l"/>
                <a:tab pos="3288029" algn="l"/>
              </a:tabLst>
            </a:pPr>
            <a:r>
              <a:rPr sz="2250" spc="380" dirty="0">
                <a:solidFill>
                  <a:srgbClr val="89D0D5"/>
                </a:solidFill>
                <a:latin typeface="Arial"/>
                <a:cs typeface="Arial"/>
              </a:rPr>
              <a:t></a:t>
            </a:r>
            <a:r>
              <a:rPr sz="2250" spc="100" dirty="0">
                <a:solidFill>
                  <a:srgbClr val="89D0D5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ns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“How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82892" y="2211450"/>
            <a:ext cx="10737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ld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6272" y="2851226"/>
            <a:ext cx="6550659" cy="35077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cover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assigned sales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territory”.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50000"/>
              </a:lnSpc>
              <a:spcBef>
                <a:spcPts val="1000"/>
              </a:spcBef>
              <a:tabLst>
                <a:tab pos="818515" algn="l"/>
                <a:tab pos="2390140" algn="l"/>
                <a:tab pos="3467735" algn="l"/>
                <a:tab pos="4563745" algn="l"/>
                <a:tab pos="5243830" algn="l"/>
                <a:tab pos="5706745" algn="l"/>
              </a:tabLst>
            </a:pPr>
            <a:r>
              <a:rPr sz="2250" spc="380" dirty="0">
                <a:solidFill>
                  <a:srgbClr val="89D0D5"/>
                </a:solidFill>
                <a:latin typeface="Arial"/>
                <a:cs typeface="Arial"/>
              </a:rPr>
              <a:t></a:t>
            </a:r>
            <a:r>
              <a:rPr sz="2250" spc="100" dirty="0">
                <a:solidFill>
                  <a:srgbClr val="89D0D5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udes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ta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ks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manager:</a:t>
            </a:r>
            <a:endParaRPr sz="2800">
              <a:latin typeface="Arial"/>
              <a:cs typeface="Arial"/>
            </a:endParaRPr>
          </a:p>
          <a:p>
            <a:pPr marL="756285" indent="-287020">
              <a:lnSpc>
                <a:spcPct val="100000"/>
              </a:lnSpc>
              <a:spcBef>
                <a:spcPts val="2335"/>
              </a:spcBef>
              <a:buClr>
                <a:srgbClr val="89D0D5"/>
              </a:buClr>
              <a:buSzPct val="80555"/>
              <a:buChar char="•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Planning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efficient </a:t>
            </a:r>
            <a:r>
              <a:rPr sz="18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routes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8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salespeople.(Routing)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89D0D5"/>
              </a:buClr>
              <a:buFont typeface="Arial"/>
              <a:buChar char="•"/>
            </a:pPr>
            <a:endParaRPr sz="1800">
              <a:latin typeface="Arial"/>
              <a:cs typeface="Arial"/>
            </a:endParaRPr>
          </a:p>
          <a:p>
            <a:pPr marL="756285" indent="-287020">
              <a:lnSpc>
                <a:spcPct val="100000"/>
              </a:lnSpc>
              <a:spcBef>
                <a:spcPts val="5"/>
              </a:spcBef>
              <a:buClr>
                <a:srgbClr val="89D0D5"/>
              </a:buClr>
              <a:buSzPct val="80555"/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18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Scheduling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salespeople’s</a:t>
            </a:r>
            <a:r>
              <a:rPr sz="18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time.(Scheduling)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89D0D5"/>
              </a:buClr>
              <a:buFont typeface="Arial"/>
              <a:buChar char="•"/>
            </a:pPr>
            <a:endParaRPr sz="1800">
              <a:latin typeface="Arial"/>
              <a:cs typeface="Arial"/>
            </a:endParaRPr>
          </a:p>
          <a:p>
            <a:pPr marL="756285" indent="-287020">
              <a:lnSpc>
                <a:spcPct val="100000"/>
              </a:lnSpc>
              <a:buClr>
                <a:srgbClr val="89D0D5"/>
              </a:buClr>
              <a:buSzPct val="80555"/>
              <a:buChar char="•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Using </a:t>
            </a:r>
            <a:r>
              <a:rPr sz="18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time-management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tools.(Time</a:t>
            </a:r>
            <a:r>
              <a:rPr sz="18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Management)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372" y="470661"/>
            <a:ext cx="248539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ROUTING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6272" y="2510155"/>
            <a:ext cx="6553834" cy="2359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tabLst>
                <a:tab pos="354965" algn="l"/>
                <a:tab pos="1445260" algn="l"/>
                <a:tab pos="1839595" algn="l"/>
                <a:tab pos="2193290" algn="l"/>
                <a:tab pos="3025775" algn="l"/>
                <a:tab pos="3719195" algn="l"/>
                <a:tab pos="4156710" algn="l"/>
                <a:tab pos="5156835" algn="l"/>
                <a:tab pos="5920105" algn="l"/>
                <a:tab pos="639889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ting	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	a	t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avel	plan	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	pa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	used	by	a  salesperson for making customer calls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territory.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7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The main advantage of routing</a:t>
            </a:r>
            <a:r>
              <a:rPr sz="20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are:</a:t>
            </a:r>
            <a:endParaRPr sz="2000">
              <a:latin typeface="Arial"/>
              <a:cs typeface="Arial"/>
            </a:endParaRPr>
          </a:p>
          <a:p>
            <a:pPr marL="862965" indent="-457834">
              <a:lnSpc>
                <a:spcPct val="100000"/>
              </a:lnSpc>
              <a:spcBef>
                <a:spcPts val="1125"/>
              </a:spcBef>
              <a:buClr>
                <a:srgbClr val="89D0D5"/>
              </a:buClr>
              <a:buSzPct val="80555"/>
              <a:buAutoNum type="alphaLcParenR"/>
              <a:tabLst>
                <a:tab pos="862965" algn="l"/>
                <a:tab pos="863600" algn="l"/>
              </a:tabLst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Reduction in travel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time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8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cost</a:t>
            </a:r>
            <a:endParaRPr sz="1800">
              <a:latin typeface="Arial"/>
              <a:cs typeface="Arial"/>
            </a:endParaRPr>
          </a:p>
          <a:p>
            <a:pPr marL="862965" indent="-457834">
              <a:lnSpc>
                <a:spcPct val="100000"/>
              </a:lnSpc>
              <a:spcBef>
                <a:spcPts val="1320"/>
              </a:spcBef>
              <a:buClr>
                <a:srgbClr val="89D0D5"/>
              </a:buClr>
              <a:buSzPct val="80555"/>
              <a:buAutoNum type="alphaLcParenR"/>
              <a:tabLst>
                <a:tab pos="862965" algn="l"/>
                <a:tab pos="863600" algn="l"/>
              </a:tabLst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Improvement in territory</a:t>
            </a:r>
            <a:r>
              <a:rPr sz="1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coverage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1150365"/>
            <a:ext cx="48806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Procedures for setting up a routing</a:t>
            </a:r>
            <a:r>
              <a:rPr sz="20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plan: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75740" y="1688033"/>
            <a:ext cx="761492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32230" algn="l"/>
                <a:tab pos="2336800" algn="l"/>
                <a:tab pos="2935605" algn="l"/>
                <a:tab pos="4499610" algn="l"/>
                <a:tab pos="5920105" algn="l"/>
                <a:tab pos="6365240" algn="l"/>
                <a:tab pos="6653530" algn="l"/>
              </a:tabLst>
            </a:pPr>
            <a:r>
              <a:rPr sz="1750" b="0" spc="320" dirty="0">
                <a:solidFill>
                  <a:srgbClr val="89D0D5"/>
                </a:solidFill>
                <a:latin typeface="Arial"/>
                <a:cs typeface="Arial"/>
              </a:rPr>
              <a:t></a:t>
            </a:r>
            <a:r>
              <a:rPr sz="1750" b="0" spc="215" dirty="0">
                <a:solidFill>
                  <a:srgbClr val="89D0D5"/>
                </a:solidFill>
                <a:latin typeface="Arial"/>
                <a:cs typeface="Arial"/>
              </a:rPr>
              <a:t> </a:t>
            </a:r>
            <a:r>
              <a:rPr sz="2200" b="0" spc="-5" dirty="0">
                <a:latin typeface="Arial"/>
                <a:cs typeface="Arial"/>
              </a:rPr>
              <a:t>Identify</a:t>
            </a:r>
            <a:r>
              <a:rPr sz="2200" b="0" dirty="0">
                <a:latin typeface="Arial"/>
                <a:cs typeface="Arial"/>
              </a:rPr>
              <a:t>	</a:t>
            </a:r>
            <a:r>
              <a:rPr sz="2200" b="0" spc="-5" dirty="0">
                <a:latin typeface="Arial"/>
                <a:cs typeface="Arial"/>
              </a:rPr>
              <a:t>cur</a:t>
            </a:r>
            <a:r>
              <a:rPr sz="2200" b="0" spc="10" dirty="0">
                <a:latin typeface="Arial"/>
                <a:cs typeface="Arial"/>
              </a:rPr>
              <a:t>r</a:t>
            </a:r>
            <a:r>
              <a:rPr sz="2200" b="0" spc="-5" dirty="0">
                <a:latin typeface="Arial"/>
                <a:cs typeface="Arial"/>
              </a:rPr>
              <a:t>ent</a:t>
            </a:r>
            <a:r>
              <a:rPr sz="2200" b="0" dirty="0">
                <a:latin typeface="Arial"/>
                <a:cs typeface="Arial"/>
              </a:rPr>
              <a:t>	</a:t>
            </a:r>
            <a:r>
              <a:rPr sz="2200" b="0" spc="-5" dirty="0">
                <a:latin typeface="Arial"/>
                <a:cs typeface="Arial"/>
              </a:rPr>
              <a:t>and</a:t>
            </a:r>
            <a:r>
              <a:rPr sz="2200" b="0" dirty="0">
                <a:latin typeface="Arial"/>
                <a:cs typeface="Arial"/>
              </a:rPr>
              <a:t>	</a:t>
            </a:r>
            <a:r>
              <a:rPr sz="2200" b="0" spc="-5" dirty="0">
                <a:latin typeface="Arial"/>
                <a:cs typeface="Arial"/>
              </a:rPr>
              <a:t>pr</a:t>
            </a:r>
            <a:r>
              <a:rPr sz="2200" b="0" spc="5" dirty="0">
                <a:latin typeface="Arial"/>
                <a:cs typeface="Arial"/>
              </a:rPr>
              <a:t>o</a:t>
            </a:r>
            <a:r>
              <a:rPr sz="2200" b="0" spc="-5" dirty="0">
                <a:latin typeface="Arial"/>
                <a:cs typeface="Arial"/>
              </a:rPr>
              <a:t>sp</a:t>
            </a:r>
            <a:r>
              <a:rPr sz="2200" b="0" dirty="0">
                <a:latin typeface="Arial"/>
                <a:cs typeface="Arial"/>
              </a:rPr>
              <a:t>e</a:t>
            </a:r>
            <a:r>
              <a:rPr sz="2200" b="0" spc="-5" dirty="0">
                <a:latin typeface="Arial"/>
                <a:cs typeface="Arial"/>
              </a:rPr>
              <a:t>ct</a:t>
            </a:r>
            <a:r>
              <a:rPr sz="2200" b="0" dirty="0">
                <a:latin typeface="Arial"/>
                <a:cs typeface="Arial"/>
              </a:rPr>
              <a:t>i</a:t>
            </a:r>
            <a:r>
              <a:rPr sz="2200" b="0" spc="-15" dirty="0">
                <a:latin typeface="Arial"/>
                <a:cs typeface="Arial"/>
              </a:rPr>
              <a:t>v</a:t>
            </a:r>
            <a:r>
              <a:rPr sz="2200" b="0" spc="-5" dirty="0">
                <a:latin typeface="Arial"/>
                <a:cs typeface="Arial"/>
              </a:rPr>
              <a:t>e</a:t>
            </a:r>
            <a:r>
              <a:rPr sz="2200" b="0" dirty="0">
                <a:latin typeface="Arial"/>
                <a:cs typeface="Arial"/>
              </a:rPr>
              <a:t>	</a:t>
            </a:r>
            <a:r>
              <a:rPr sz="2200" b="0" spc="-5" dirty="0">
                <a:latin typeface="Arial"/>
                <a:cs typeface="Arial"/>
              </a:rPr>
              <a:t>customers</a:t>
            </a:r>
            <a:r>
              <a:rPr sz="2200" b="0" dirty="0">
                <a:latin typeface="Arial"/>
                <a:cs typeface="Arial"/>
              </a:rPr>
              <a:t>	</a:t>
            </a:r>
            <a:r>
              <a:rPr sz="2200" b="0" spc="-5" dirty="0">
                <a:latin typeface="Arial"/>
                <a:cs typeface="Arial"/>
              </a:rPr>
              <a:t>on</a:t>
            </a:r>
            <a:r>
              <a:rPr sz="2200" b="0" dirty="0">
                <a:latin typeface="Arial"/>
                <a:cs typeface="Arial"/>
              </a:rPr>
              <a:t>	</a:t>
            </a:r>
            <a:r>
              <a:rPr sz="2200" b="0" spc="-5" dirty="0">
                <a:latin typeface="Arial"/>
                <a:cs typeface="Arial"/>
              </a:rPr>
              <a:t>a</a:t>
            </a:r>
            <a:r>
              <a:rPr sz="2200" b="0" dirty="0">
                <a:latin typeface="Arial"/>
                <a:cs typeface="Arial"/>
              </a:rPr>
              <a:t>	</a:t>
            </a:r>
            <a:r>
              <a:rPr sz="2200" b="0" spc="-5" dirty="0">
                <a:latin typeface="Arial"/>
                <a:cs typeface="Arial"/>
              </a:rPr>
              <a:t>territo</a:t>
            </a:r>
            <a:r>
              <a:rPr sz="2200" b="0" spc="5" dirty="0">
                <a:latin typeface="Arial"/>
                <a:cs typeface="Arial"/>
              </a:rPr>
              <a:t>r</a:t>
            </a:r>
            <a:r>
              <a:rPr sz="2200" b="0" spc="-5" dirty="0">
                <a:latin typeface="Arial"/>
                <a:cs typeface="Arial"/>
              </a:rPr>
              <a:t>y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75740" y="2191638"/>
            <a:ext cx="7615555" cy="3749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map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416050" algn="l"/>
                <a:tab pos="2161540" algn="l"/>
                <a:tab pos="3450590" algn="l"/>
                <a:tab pos="4041140" algn="l"/>
                <a:tab pos="4789170" algn="l"/>
                <a:tab pos="5999480" algn="l"/>
                <a:tab pos="6388100" algn="l"/>
                <a:tab pos="6947534" algn="l"/>
              </a:tabLst>
            </a:pPr>
            <a:r>
              <a:rPr sz="1750" spc="315" dirty="0">
                <a:solidFill>
                  <a:srgbClr val="89D0D5"/>
                </a:solidFill>
                <a:latin typeface="Arial"/>
                <a:cs typeface="Arial"/>
              </a:rPr>
              <a:t></a:t>
            </a:r>
            <a:r>
              <a:rPr sz="1750" spc="235" dirty="0">
                <a:solidFill>
                  <a:srgbClr val="89D0D5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Classify	each	customer	into	high,	medium,	</a:t>
            </a:r>
            <a:r>
              <a:rPr sz="2200" spc="5" dirty="0">
                <a:solidFill>
                  <a:srgbClr val="FFFFFF"/>
                </a:solidFill>
                <a:latin typeface="Arial"/>
                <a:cs typeface="Arial"/>
              </a:rPr>
              <a:t>or	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low	sales</a:t>
            </a:r>
            <a:endParaRPr sz="22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  <a:spcBef>
                <a:spcPts val="1320"/>
              </a:spcBef>
            </a:pP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potential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5"/>
              </a:spcBef>
            </a:pPr>
            <a:r>
              <a:rPr sz="1500" spc="285" dirty="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Decide call frequency for each class of</a:t>
            </a:r>
            <a:r>
              <a:rPr sz="19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customers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5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</a:pPr>
            <a:r>
              <a:rPr sz="1500" spc="285" dirty="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Build route plan around locations of high potential</a:t>
            </a:r>
            <a:r>
              <a:rPr sz="19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customers</a:t>
            </a:r>
            <a:endParaRPr sz="1900">
              <a:latin typeface="Arial"/>
              <a:cs typeface="Arial"/>
            </a:endParaRPr>
          </a:p>
          <a:p>
            <a:pPr marL="299085" marR="5080" indent="-287020">
              <a:lnSpc>
                <a:spcPct val="150000"/>
              </a:lnSpc>
              <a:spcBef>
                <a:spcPts val="930"/>
              </a:spcBef>
              <a:tabLst>
                <a:tab pos="2242185" algn="l"/>
                <a:tab pos="4109720" algn="l"/>
                <a:tab pos="5211445" algn="l"/>
                <a:tab pos="5816600" algn="l"/>
                <a:tab pos="7306945" algn="l"/>
              </a:tabLst>
            </a:pPr>
            <a:r>
              <a:rPr sz="1750" spc="315" dirty="0">
                <a:solidFill>
                  <a:srgbClr val="89D0D5"/>
                </a:solidFill>
                <a:latin typeface="Arial"/>
                <a:cs typeface="Arial"/>
              </a:rPr>
              <a:t></a:t>
            </a:r>
            <a:r>
              <a:rPr sz="1750" spc="215" dirty="0">
                <a:solidFill>
                  <a:srgbClr val="89D0D5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puter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math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em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mode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develop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as 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follows: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1570" y="1223898"/>
            <a:ext cx="406907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b="0" spc="235" dirty="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sz="1800" b="0" spc="-5" dirty="0">
                <a:latin typeface="Arial"/>
                <a:cs typeface="Arial"/>
              </a:rPr>
              <a:t>Commonly used routing patterns</a:t>
            </a:r>
            <a:r>
              <a:rPr sz="1800" b="0" spc="-260" dirty="0">
                <a:latin typeface="Arial"/>
                <a:cs typeface="Arial"/>
              </a:rPr>
              <a:t> </a:t>
            </a:r>
            <a:r>
              <a:rPr sz="1800" b="0" spc="-95" dirty="0">
                <a:latin typeface="Arial"/>
                <a:cs typeface="Arial"/>
              </a:rPr>
              <a:t>are: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967739" y="1912620"/>
            <a:ext cx="4472940" cy="1104900"/>
            <a:chOff x="967739" y="1912620"/>
            <a:chExt cx="4472940" cy="1104900"/>
          </a:xfrm>
        </p:grpSpPr>
        <p:sp>
          <p:nvSpPr>
            <p:cNvPr id="4" name="object 4"/>
            <p:cNvSpPr/>
            <p:nvPr/>
          </p:nvSpPr>
          <p:spPr>
            <a:xfrm>
              <a:off x="972311" y="1917192"/>
              <a:ext cx="645160" cy="466725"/>
            </a:xfrm>
            <a:custGeom>
              <a:avLst/>
              <a:gdLst/>
              <a:ahLst/>
              <a:cxnLst/>
              <a:rect l="l" t="t" r="r" b="b"/>
              <a:pathLst>
                <a:path w="645160" h="466725">
                  <a:moveTo>
                    <a:pt x="644651" y="0"/>
                  </a:moveTo>
                  <a:lnTo>
                    <a:pt x="0" y="0"/>
                  </a:lnTo>
                  <a:lnTo>
                    <a:pt x="0" y="466343"/>
                  </a:lnTo>
                  <a:lnTo>
                    <a:pt x="644651" y="466343"/>
                  </a:lnTo>
                  <a:lnTo>
                    <a:pt x="6446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72311" y="1917192"/>
              <a:ext cx="645160" cy="466725"/>
            </a:xfrm>
            <a:custGeom>
              <a:avLst/>
              <a:gdLst/>
              <a:ahLst/>
              <a:cxnLst/>
              <a:rect l="l" t="t" r="r" b="b"/>
              <a:pathLst>
                <a:path w="645160" h="466725">
                  <a:moveTo>
                    <a:pt x="0" y="466343"/>
                  </a:moveTo>
                  <a:lnTo>
                    <a:pt x="644651" y="466343"/>
                  </a:lnTo>
                  <a:lnTo>
                    <a:pt x="644651" y="0"/>
                  </a:lnTo>
                  <a:lnTo>
                    <a:pt x="0" y="0"/>
                  </a:lnTo>
                  <a:lnTo>
                    <a:pt x="0" y="466343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905755" y="1964436"/>
              <a:ext cx="530860" cy="342900"/>
            </a:xfrm>
            <a:custGeom>
              <a:avLst/>
              <a:gdLst/>
              <a:ahLst/>
              <a:cxnLst/>
              <a:rect l="l" t="t" r="r" b="b"/>
              <a:pathLst>
                <a:path w="530860" h="342900">
                  <a:moveTo>
                    <a:pt x="265176" y="0"/>
                  </a:moveTo>
                  <a:lnTo>
                    <a:pt x="211740" y="3481"/>
                  </a:lnTo>
                  <a:lnTo>
                    <a:pt x="161966" y="13465"/>
                  </a:lnTo>
                  <a:lnTo>
                    <a:pt x="116923" y="29267"/>
                  </a:lnTo>
                  <a:lnTo>
                    <a:pt x="77676" y="50196"/>
                  </a:lnTo>
                  <a:lnTo>
                    <a:pt x="45293" y="75567"/>
                  </a:lnTo>
                  <a:lnTo>
                    <a:pt x="5388" y="136881"/>
                  </a:lnTo>
                  <a:lnTo>
                    <a:pt x="0" y="171450"/>
                  </a:lnTo>
                  <a:lnTo>
                    <a:pt x="5388" y="206018"/>
                  </a:lnTo>
                  <a:lnTo>
                    <a:pt x="45293" y="267332"/>
                  </a:lnTo>
                  <a:lnTo>
                    <a:pt x="77676" y="292703"/>
                  </a:lnTo>
                  <a:lnTo>
                    <a:pt x="116923" y="313632"/>
                  </a:lnTo>
                  <a:lnTo>
                    <a:pt x="161966" y="329434"/>
                  </a:lnTo>
                  <a:lnTo>
                    <a:pt x="211740" y="339418"/>
                  </a:lnTo>
                  <a:lnTo>
                    <a:pt x="265176" y="342900"/>
                  </a:lnTo>
                  <a:lnTo>
                    <a:pt x="318611" y="339418"/>
                  </a:lnTo>
                  <a:lnTo>
                    <a:pt x="368385" y="329434"/>
                  </a:lnTo>
                  <a:lnTo>
                    <a:pt x="413428" y="313632"/>
                  </a:lnTo>
                  <a:lnTo>
                    <a:pt x="452675" y="292703"/>
                  </a:lnTo>
                  <a:lnTo>
                    <a:pt x="485058" y="267332"/>
                  </a:lnTo>
                  <a:lnTo>
                    <a:pt x="524963" y="206018"/>
                  </a:lnTo>
                  <a:lnTo>
                    <a:pt x="530352" y="171450"/>
                  </a:lnTo>
                  <a:lnTo>
                    <a:pt x="524963" y="136881"/>
                  </a:lnTo>
                  <a:lnTo>
                    <a:pt x="485058" y="75567"/>
                  </a:lnTo>
                  <a:lnTo>
                    <a:pt x="452675" y="50196"/>
                  </a:lnTo>
                  <a:lnTo>
                    <a:pt x="413428" y="29267"/>
                  </a:lnTo>
                  <a:lnTo>
                    <a:pt x="368385" y="13465"/>
                  </a:lnTo>
                  <a:lnTo>
                    <a:pt x="318611" y="3481"/>
                  </a:lnTo>
                  <a:lnTo>
                    <a:pt x="2651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905755" y="1964436"/>
              <a:ext cx="530860" cy="342900"/>
            </a:xfrm>
            <a:custGeom>
              <a:avLst/>
              <a:gdLst/>
              <a:ahLst/>
              <a:cxnLst/>
              <a:rect l="l" t="t" r="r" b="b"/>
              <a:pathLst>
                <a:path w="530860" h="342900">
                  <a:moveTo>
                    <a:pt x="0" y="171450"/>
                  </a:moveTo>
                  <a:lnTo>
                    <a:pt x="20841" y="104691"/>
                  </a:lnTo>
                  <a:lnTo>
                    <a:pt x="77676" y="50196"/>
                  </a:lnTo>
                  <a:lnTo>
                    <a:pt x="116923" y="29267"/>
                  </a:lnTo>
                  <a:lnTo>
                    <a:pt x="161966" y="13465"/>
                  </a:lnTo>
                  <a:lnTo>
                    <a:pt x="211740" y="3481"/>
                  </a:lnTo>
                  <a:lnTo>
                    <a:pt x="265176" y="0"/>
                  </a:lnTo>
                  <a:lnTo>
                    <a:pt x="318611" y="3481"/>
                  </a:lnTo>
                  <a:lnTo>
                    <a:pt x="368385" y="13465"/>
                  </a:lnTo>
                  <a:lnTo>
                    <a:pt x="413428" y="29267"/>
                  </a:lnTo>
                  <a:lnTo>
                    <a:pt x="452675" y="50196"/>
                  </a:lnTo>
                  <a:lnTo>
                    <a:pt x="485058" y="75567"/>
                  </a:lnTo>
                  <a:lnTo>
                    <a:pt x="524963" y="136881"/>
                  </a:lnTo>
                  <a:lnTo>
                    <a:pt x="530352" y="171450"/>
                  </a:lnTo>
                  <a:lnTo>
                    <a:pt x="524963" y="206018"/>
                  </a:lnTo>
                  <a:lnTo>
                    <a:pt x="485058" y="267332"/>
                  </a:lnTo>
                  <a:lnTo>
                    <a:pt x="452675" y="292703"/>
                  </a:lnTo>
                  <a:lnTo>
                    <a:pt x="413428" y="313632"/>
                  </a:lnTo>
                  <a:lnTo>
                    <a:pt x="368385" y="329434"/>
                  </a:lnTo>
                  <a:lnTo>
                    <a:pt x="318611" y="339418"/>
                  </a:lnTo>
                  <a:lnTo>
                    <a:pt x="265176" y="342900"/>
                  </a:lnTo>
                  <a:lnTo>
                    <a:pt x="211740" y="339418"/>
                  </a:lnTo>
                  <a:lnTo>
                    <a:pt x="161966" y="329434"/>
                  </a:lnTo>
                  <a:lnTo>
                    <a:pt x="116923" y="313632"/>
                  </a:lnTo>
                  <a:lnTo>
                    <a:pt x="77676" y="292703"/>
                  </a:lnTo>
                  <a:lnTo>
                    <a:pt x="45293" y="267332"/>
                  </a:lnTo>
                  <a:lnTo>
                    <a:pt x="5388" y="206018"/>
                  </a:lnTo>
                  <a:lnTo>
                    <a:pt x="0" y="17145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78863" y="2098548"/>
              <a:ext cx="3316604" cy="76200"/>
            </a:xfrm>
            <a:custGeom>
              <a:avLst/>
              <a:gdLst/>
              <a:ahLst/>
              <a:cxnLst/>
              <a:rect l="l" t="t" r="r" b="b"/>
              <a:pathLst>
                <a:path w="3316604" h="76200">
                  <a:moveTo>
                    <a:pt x="3240024" y="0"/>
                  </a:moveTo>
                  <a:lnTo>
                    <a:pt x="3240024" y="76200"/>
                  </a:lnTo>
                  <a:lnTo>
                    <a:pt x="3303524" y="44450"/>
                  </a:lnTo>
                  <a:lnTo>
                    <a:pt x="3252724" y="44450"/>
                  </a:lnTo>
                  <a:lnTo>
                    <a:pt x="3252724" y="31750"/>
                  </a:lnTo>
                  <a:lnTo>
                    <a:pt x="3303524" y="31750"/>
                  </a:lnTo>
                  <a:lnTo>
                    <a:pt x="3240024" y="0"/>
                  </a:lnTo>
                  <a:close/>
                </a:path>
                <a:path w="3316604" h="76200">
                  <a:moveTo>
                    <a:pt x="3240024" y="31750"/>
                  </a:moveTo>
                  <a:lnTo>
                    <a:pt x="0" y="31750"/>
                  </a:lnTo>
                  <a:lnTo>
                    <a:pt x="0" y="44450"/>
                  </a:lnTo>
                  <a:lnTo>
                    <a:pt x="3240024" y="44450"/>
                  </a:lnTo>
                  <a:lnTo>
                    <a:pt x="3240024" y="31750"/>
                  </a:lnTo>
                  <a:close/>
                </a:path>
                <a:path w="3316604" h="76200">
                  <a:moveTo>
                    <a:pt x="3303524" y="31750"/>
                  </a:moveTo>
                  <a:lnTo>
                    <a:pt x="3252724" y="31750"/>
                  </a:lnTo>
                  <a:lnTo>
                    <a:pt x="3252724" y="44450"/>
                  </a:lnTo>
                  <a:lnTo>
                    <a:pt x="3303524" y="44450"/>
                  </a:lnTo>
                  <a:lnTo>
                    <a:pt x="3316224" y="38100"/>
                  </a:lnTo>
                  <a:lnTo>
                    <a:pt x="3303524" y="317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67839" y="2670048"/>
              <a:ext cx="530860" cy="342900"/>
            </a:xfrm>
            <a:custGeom>
              <a:avLst/>
              <a:gdLst/>
              <a:ahLst/>
              <a:cxnLst/>
              <a:rect l="l" t="t" r="r" b="b"/>
              <a:pathLst>
                <a:path w="530860" h="342900">
                  <a:moveTo>
                    <a:pt x="265176" y="0"/>
                  </a:moveTo>
                  <a:lnTo>
                    <a:pt x="211740" y="3481"/>
                  </a:lnTo>
                  <a:lnTo>
                    <a:pt x="161966" y="13465"/>
                  </a:lnTo>
                  <a:lnTo>
                    <a:pt x="116923" y="29267"/>
                  </a:lnTo>
                  <a:lnTo>
                    <a:pt x="77676" y="50196"/>
                  </a:lnTo>
                  <a:lnTo>
                    <a:pt x="45293" y="75567"/>
                  </a:lnTo>
                  <a:lnTo>
                    <a:pt x="5388" y="136881"/>
                  </a:lnTo>
                  <a:lnTo>
                    <a:pt x="0" y="171450"/>
                  </a:lnTo>
                  <a:lnTo>
                    <a:pt x="5388" y="206018"/>
                  </a:lnTo>
                  <a:lnTo>
                    <a:pt x="45293" y="267332"/>
                  </a:lnTo>
                  <a:lnTo>
                    <a:pt x="77676" y="292703"/>
                  </a:lnTo>
                  <a:lnTo>
                    <a:pt x="116923" y="313632"/>
                  </a:lnTo>
                  <a:lnTo>
                    <a:pt x="161966" y="329434"/>
                  </a:lnTo>
                  <a:lnTo>
                    <a:pt x="211740" y="339418"/>
                  </a:lnTo>
                  <a:lnTo>
                    <a:pt x="265176" y="342900"/>
                  </a:lnTo>
                  <a:lnTo>
                    <a:pt x="318611" y="339418"/>
                  </a:lnTo>
                  <a:lnTo>
                    <a:pt x="368385" y="329434"/>
                  </a:lnTo>
                  <a:lnTo>
                    <a:pt x="413428" y="313632"/>
                  </a:lnTo>
                  <a:lnTo>
                    <a:pt x="452675" y="292703"/>
                  </a:lnTo>
                  <a:lnTo>
                    <a:pt x="485058" y="267332"/>
                  </a:lnTo>
                  <a:lnTo>
                    <a:pt x="524963" y="206018"/>
                  </a:lnTo>
                  <a:lnTo>
                    <a:pt x="530352" y="171450"/>
                  </a:lnTo>
                  <a:lnTo>
                    <a:pt x="524963" y="136881"/>
                  </a:lnTo>
                  <a:lnTo>
                    <a:pt x="485058" y="75567"/>
                  </a:lnTo>
                  <a:lnTo>
                    <a:pt x="452675" y="50196"/>
                  </a:lnTo>
                  <a:lnTo>
                    <a:pt x="413428" y="29267"/>
                  </a:lnTo>
                  <a:lnTo>
                    <a:pt x="368385" y="13465"/>
                  </a:lnTo>
                  <a:lnTo>
                    <a:pt x="318611" y="3481"/>
                  </a:lnTo>
                  <a:lnTo>
                    <a:pt x="2651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67839" y="2670048"/>
              <a:ext cx="530860" cy="342900"/>
            </a:xfrm>
            <a:custGeom>
              <a:avLst/>
              <a:gdLst/>
              <a:ahLst/>
              <a:cxnLst/>
              <a:rect l="l" t="t" r="r" b="b"/>
              <a:pathLst>
                <a:path w="530860" h="342900">
                  <a:moveTo>
                    <a:pt x="0" y="171450"/>
                  </a:moveTo>
                  <a:lnTo>
                    <a:pt x="20841" y="104691"/>
                  </a:lnTo>
                  <a:lnTo>
                    <a:pt x="77676" y="50196"/>
                  </a:lnTo>
                  <a:lnTo>
                    <a:pt x="116923" y="29267"/>
                  </a:lnTo>
                  <a:lnTo>
                    <a:pt x="161966" y="13465"/>
                  </a:lnTo>
                  <a:lnTo>
                    <a:pt x="211740" y="3481"/>
                  </a:lnTo>
                  <a:lnTo>
                    <a:pt x="265176" y="0"/>
                  </a:lnTo>
                  <a:lnTo>
                    <a:pt x="318611" y="3481"/>
                  </a:lnTo>
                  <a:lnTo>
                    <a:pt x="368385" y="13465"/>
                  </a:lnTo>
                  <a:lnTo>
                    <a:pt x="413428" y="29267"/>
                  </a:lnTo>
                  <a:lnTo>
                    <a:pt x="452675" y="50196"/>
                  </a:lnTo>
                  <a:lnTo>
                    <a:pt x="485058" y="75567"/>
                  </a:lnTo>
                  <a:lnTo>
                    <a:pt x="524963" y="136881"/>
                  </a:lnTo>
                  <a:lnTo>
                    <a:pt x="530352" y="171450"/>
                  </a:lnTo>
                  <a:lnTo>
                    <a:pt x="524963" y="206018"/>
                  </a:lnTo>
                  <a:lnTo>
                    <a:pt x="485058" y="267332"/>
                  </a:lnTo>
                  <a:lnTo>
                    <a:pt x="452675" y="292703"/>
                  </a:lnTo>
                  <a:lnTo>
                    <a:pt x="413428" y="313632"/>
                  </a:lnTo>
                  <a:lnTo>
                    <a:pt x="368385" y="329434"/>
                  </a:lnTo>
                  <a:lnTo>
                    <a:pt x="318611" y="339418"/>
                  </a:lnTo>
                  <a:lnTo>
                    <a:pt x="265176" y="342900"/>
                  </a:lnTo>
                  <a:lnTo>
                    <a:pt x="211740" y="339418"/>
                  </a:lnTo>
                  <a:lnTo>
                    <a:pt x="161966" y="329434"/>
                  </a:lnTo>
                  <a:lnTo>
                    <a:pt x="116923" y="313632"/>
                  </a:lnTo>
                  <a:lnTo>
                    <a:pt x="77676" y="292703"/>
                  </a:lnTo>
                  <a:lnTo>
                    <a:pt x="45293" y="267332"/>
                  </a:lnTo>
                  <a:lnTo>
                    <a:pt x="5388" y="206018"/>
                  </a:lnTo>
                  <a:lnTo>
                    <a:pt x="0" y="17145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40507" y="2670048"/>
              <a:ext cx="530860" cy="342900"/>
            </a:xfrm>
            <a:custGeom>
              <a:avLst/>
              <a:gdLst/>
              <a:ahLst/>
              <a:cxnLst/>
              <a:rect l="l" t="t" r="r" b="b"/>
              <a:pathLst>
                <a:path w="530860" h="342900">
                  <a:moveTo>
                    <a:pt x="265175" y="0"/>
                  </a:moveTo>
                  <a:lnTo>
                    <a:pt x="211740" y="3481"/>
                  </a:lnTo>
                  <a:lnTo>
                    <a:pt x="161966" y="13465"/>
                  </a:lnTo>
                  <a:lnTo>
                    <a:pt x="116923" y="29267"/>
                  </a:lnTo>
                  <a:lnTo>
                    <a:pt x="77676" y="50196"/>
                  </a:lnTo>
                  <a:lnTo>
                    <a:pt x="45293" y="75567"/>
                  </a:lnTo>
                  <a:lnTo>
                    <a:pt x="5388" y="136881"/>
                  </a:lnTo>
                  <a:lnTo>
                    <a:pt x="0" y="171450"/>
                  </a:lnTo>
                  <a:lnTo>
                    <a:pt x="5388" y="206018"/>
                  </a:lnTo>
                  <a:lnTo>
                    <a:pt x="45293" y="267332"/>
                  </a:lnTo>
                  <a:lnTo>
                    <a:pt x="77676" y="292703"/>
                  </a:lnTo>
                  <a:lnTo>
                    <a:pt x="116923" y="313632"/>
                  </a:lnTo>
                  <a:lnTo>
                    <a:pt x="161966" y="329434"/>
                  </a:lnTo>
                  <a:lnTo>
                    <a:pt x="211740" y="339418"/>
                  </a:lnTo>
                  <a:lnTo>
                    <a:pt x="265175" y="342900"/>
                  </a:lnTo>
                  <a:lnTo>
                    <a:pt x="318611" y="339418"/>
                  </a:lnTo>
                  <a:lnTo>
                    <a:pt x="368385" y="329434"/>
                  </a:lnTo>
                  <a:lnTo>
                    <a:pt x="413428" y="313632"/>
                  </a:lnTo>
                  <a:lnTo>
                    <a:pt x="452675" y="292703"/>
                  </a:lnTo>
                  <a:lnTo>
                    <a:pt x="485058" y="267332"/>
                  </a:lnTo>
                  <a:lnTo>
                    <a:pt x="524963" y="206018"/>
                  </a:lnTo>
                  <a:lnTo>
                    <a:pt x="530352" y="171450"/>
                  </a:lnTo>
                  <a:lnTo>
                    <a:pt x="524963" y="136881"/>
                  </a:lnTo>
                  <a:lnTo>
                    <a:pt x="485058" y="75567"/>
                  </a:lnTo>
                  <a:lnTo>
                    <a:pt x="452675" y="50196"/>
                  </a:lnTo>
                  <a:lnTo>
                    <a:pt x="413428" y="29267"/>
                  </a:lnTo>
                  <a:lnTo>
                    <a:pt x="368385" y="13465"/>
                  </a:lnTo>
                  <a:lnTo>
                    <a:pt x="318611" y="3481"/>
                  </a:lnTo>
                  <a:lnTo>
                    <a:pt x="2651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540507" y="2670048"/>
              <a:ext cx="530860" cy="342900"/>
            </a:xfrm>
            <a:custGeom>
              <a:avLst/>
              <a:gdLst/>
              <a:ahLst/>
              <a:cxnLst/>
              <a:rect l="l" t="t" r="r" b="b"/>
              <a:pathLst>
                <a:path w="530860" h="342900">
                  <a:moveTo>
                    <a:pt x="0" y="171450"/>
                  </a:moveTo>
                  <a:lnTo>
                    <a:pt x="20841" y="104691"/>
                  </a:lnTo>
                  <a:lnTo>
                    <a:pt x="77676" y="50196"/>
                  </a:lnTo>
                  <a:lnTo>
                    <a:pt x="116923" y="29267"/>
                  </a:lnTo>
                  <a:lnTo>
                    <a:pt x="161966" y="13465"/>
                  </a:lnTo>
                  <a:lnTo>
                    <a:pt x="211740" y="3481"/>
                  </a:lnTo>
                  <a:lnTo>
                    <a:pt x="265175" y="0"/>
                  </a:lnTo>
                  <a:lnTo>
                    <a:pt x="318611" y="3481"/>
                  </a:lnTo>
                  <a:lnTo>
                    <a:pt x="368385" y="13465"/>
                  </a:lnTo>
                  <a:lnTo>
                    <a:pt x="413428" y="29267"/>
                  </a:lnTo>
                  <a:lnTo>
                    <a:pt x="452675" y="50196"/>
                  </a:lnTo>
                  <a:lnTo>
                    <a:pt x="485058" y="75567"/>
                  </a:lnTo>
                  <a:lnTo>
                    <a:pt x="524963" y="136881"/>
                  </a:lnTo>
                  <a:lnTo>
                    <a:pt x="530352" y="171450"/>
                  </a:lnTo>
                  <a:lnTo>
                    <a:pt x="524963" y="206018"/>
                  </a:lnTo>
                  <a:lnTo>
                    <a:pt x="485058" y="267332"/>
                  </a:lnTo>
                  <a:lnTo>
                    <a:pt x="452675" y="292703"/>
                  </a:lnTo>
                  <a:lnTo>
                    <a:pt x="413428" y="313632"/>
                  </a:lnTo>
                  <a:lnTo>
                    <a:pt x="368385" y="329434"/>
                  </a:lnTo>
                  <a:lnTo>
                    <a:pt x="318611" y="339418"/>
                  </a:lnTo>
                  <a:lnTo>
                    <a:pt x="265175" y="342900"/>
                  </a:lnTo>
                  <a:lnTo>
                    <a:pt x="211740" y="339418"/>
                  </a:lnTo>
                  <a:lnTo>
                    <a:pt x="161966" y="329434"/>
                  </a:lnTo>
                  <a:lnTo>
                    <a:pt x="116923" y="313632"/>
                  </a:lnTo>
                  <a:lnTo>
                    <a:pt x="77676" y="292703"/>
                  </a:lnTo>
                  <a:lnTo>
                    <a:pt x="45293" y="267332"/>
                  </a:lnTo>
                  <a:lnTo>
                    <a:pt x="5388" y="206018"/>
                  </a:lnTo>
                  <a:lnTo>
                    <a:pt x="0" y="17145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336035" y="2670048"/>
              <a:ext cx="530860" cy="342900"/>
            </a:xfrm>
            <a:custGeom>
              <a:avLst/>
              <a:gdLst/>
              <a:ahLst/>
              <a:cxnLst/>
              <a:rect l="l" t="t" r="r" b="b"/>
              <a:pathLst>
                <a:path w="530860" h="342900">
                  <a:moveTo>
                    <a:pt x="265175" y="0"/>
                  </a:moveTo>
                  <a:lnTo>
                    <a:pt x="211740" y="3481"/>
                  </a:lnTo>
                  <a:lnTo>
                    <a:pt x="161966" y="13465"/>
                  </a:lnTo>
                  <a:lnTo>
                    <a:pt x="116923" y="29267"/>
                  </a:lnTo>
                  <a:lnTo>
                    <a:pt x="77676" y="50196"/>
                  </a:lnTo>
                  <a:lnTo>
                    <a:pt x="45293" y="75567"/>
                  </a:lnTo>
                  <a:lnTo>
                    <a:pt x="5388" y="136881"/>
                  </a:lnTo>
                  <a:lnTo>
                    <a:pt x="0" y="171450"/>
                  </a:lnTo>
                  <a:lnTo>
                    <a:pt x="5388" y="206018"/>
                  </a:lnTo>
                  <a:lnTo>
                    <a:pt x="45293" y="267332"/>
                  </a:lnTo>
                  <a:lnTo>
                    <a:pt x="77676" y="292703"/>
                  </a:lnTo>
                  <a:lnTo>
                    <a:pt x="116923" y="313632"/>
                  </a:lnTo>
                  <a:lnTo>
                    <a:pt x="161966" y="329434"/>
                  </a:lnTo>
                  <a:lnTo>
                    <a:pt x="211740" y="339418"/>
                  </a:lnTo>
                  <a:lnTo>
                    <a:pt x="265175" y="342900"/>
                  </a:lnTo>
                  <a:lnTo>
                    <a:pt x="318611" y="339418"/>
                  </a:lnTo>
                  <a:lnTo>
                    <a:pt x="368385" y="329434"/>
                  </a:lnTo>
                  <a:lnTo>
                    <a:pt x="413428" y="313632"/>
                  </a:lnTo>
                  <a:lnTo>
                    <a:pt x="452675" y="292703"/>
                  </a:lnTo>
                  <a:lnTo>
                    <a:pt x="485058" y="267332"/>
                  </a:lnTo>
                  <a:lnTo>
                    <a:pt x="524963" y="206018"/>
                  </a:lnTo>
                  <a:lnTo>
                    <a:pt x="530351" y="171450"/>
                  </a:lnTo>
                  <a:lnTo>
                    <a:pt x="524963" y="136881"/>
                  </a:lnTo>
                  <a:lnTo>
                    <a:pt x="485058" y="75567"/>
                  </a:lnTo>
                  <a:lnTo>
                    <a:pt x="452675" y="50196"/>
                  </a:lnTo>
                  <a:lnTo>
                    <a:pt x="413428" y="29267"/>
                  </a:lnTo>
                  <a:lnTo>
                    <a:pt x="368385" y="13465"/>
                  </a:lnTo>
                  <a:lnTo>
                    <a:pt x="318611" y="3481"/>
                  </a:lnTo>
                  <a:lnTo>
                    <a:pt x="2651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36035" y="2670048"/>
              <a:ext cx="530860" cy="342900"/>
            </a:xfrm>
            <a:custGeom>
              <a:avLst/>
              <a:gdLst/>
              <a:ahLst/>
              <a:cxnLst/>
              <a:rect l="l" t="t" r="r" b="b"/>
              <a:pathLst>
                <a:path w="530860" h="342900">
                  <a:moveTo>
                    <a:pt x="0" y="171450"/>
                  </a:moveTo>
                  <a:lnTo>
                    <a:pt x="20841" y="104691"/>
                  </a:lnTo>
                  <a:lnTo>
                    <a:pt x="77676" y="50196"/>
                  </a:lnTo>
                  <a:lnTo>
                    <a:pt x="116923" y="29267"/>
                  </a:lnTo>
                  <a:lnTo>
                    <a:pt x="161966" y="13465"/>
                  </a:lnTo>
                  <a:lnTo>
                    <a:pt x="211740" y="3481"/>
                  </a:lnTo>
                  <a:lnTo>
                    <a:pt x="265175" y="0"/>
                  </a:lnTo>
                  <a:lnTo>
                    <a:pt x="318611" y="3481"/>
                  </a:lnTo>
                  <a:lnTo>
                    <a:pt x="368385" y="13465"/>
                  </a:lnTo>
                  <a:lnTo>
                    <a:pt x="413428" y="29267"/>
                  </a:lnTo>
                  <a:lnTo>
                    <a:pt x="452675" y="50196"/>
                  </a:lnTo>
                  <a:lnTo>
                    <a:pt x="485058" y="75567"/>
                  </a:lnTo>
                  <a:lnTo>
                    <a:pt x="524963" y="136881"/>
                  </a:lnTo>
                  <a:lnTo>
                    <a:pt x="530351" y="171450"/>
                  </a:lnTo>
                  <a:lnTo>
                    <a:pt x="524963" y="206018"/>
                  </a:lnTo>
                  <a:lnTo>
                    <a:pt x="485058" y="267332"/>
                  </a:lnTo>
                  <a:lnTo>
                    <a:pt x="452675" y="292703"/>
                  </a:lnTo>
                  <a:lnTo>
                    <a:pt x="413428" y="313632"/>
                  </a:lnTo>
                  <a:lnTo>
                    <a:pt x="368385" y="329434"/>
                  </a:lnTo>
                  <a:lnTo>
                    <a:pt x="318611" y="339418"/>
                  </a:lnTo>
                  <a:lnTo>
                    <a:pt x="265175" y="342900"/>
                  </a:lnTo>
                  <a:lnTo>
                    <a:pt x="211740" y="339418"/>
                  </a:lnTo>
                  <a:lnTo>
                    <a:pt x="161966" y="329434"/>
                  </a:lnTo>
                  <a:lnTo>
                    <a:pt x="116923" y="313632"/>
                  </a:lnTo>
                  <a:lnTo>
                    <a:pt x="77676" y="292703"/>
                  </a:lnTo>
                  <a:lnTo>
                    <a:pt x="45293" y="267332"/>
                  </a:lnTo>
                  <a:lnTo>
                    <a:pt x="5388" y="206018"/>
                  </a:lnTo>
                  <a:lnTo>
                    <a:pt x="0" y="17145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143755" y="2670048"/>
              <a:ext cx="530860" cy="342900"/>
            </a:xfrm>
            <a:custGeom>
              <a:avLst/>
              <a:gdLst/>
              <a:ahLst/>
              <a:cxnLst/>
              <a:rect l="l" t="t" r="r" b="b"/>
              <a:pathLst>
                <a:path w="530860" h="342900">
                  <a:moveTo>
                    <a:pt x="265176" y="0"/>
                  </a:moveTo>
                  <a:lnTo>
                    <a:pt x="211740" y="3481"/>
                  </a:lnTo>
                  <a:lnTo>
                    <a:pt x="161966" y="13465"/>
                  </a:lnTo>
                  <a:lnTo>
                    <a:pt x="116923" y="29267"/>
                  </a:lnTo>
                  <a:lnTo>
                    <a:pt x="77676" y="50196"/>
                  </a:lnTo>
                  <a:lnTo>
                    <a:pt x="45293" y="75567"/>
                  </a:lnTo>
                  <a:lnTo>
                    <a:pt x="5388" y="136881"/>
                  </a:lnTo>
                  <a:lnTo>
                    <a:pt x="0" y="171450"/>
                  </a:lnTo>
                  <a:lnTo>
                    <a:pt x="5388" y="206018"/>
                  </a:lnTo>
                  <a:lnTo>
                    <a:pt x="45293" y="267332"/>
                  </a:lnTo>
                  <a:lnTo>
                    <a:pt x="77676" y="292703"/>
                  </a:lnTo>
                  <a:lnTo>
                    <a:pt x="116923" y="313632"/>
                  </a:lnTo>
                  <a:lnTo>
                    <a:pt x="161966" y="329434"/>
                  </a:lnTo>
                  <a:lnTo>
                    <a:pt x="211740" y="339418"/>
                  </a:lnTo>
                  <a:lnTo>
                    <a:pt x="265176" y="342900"/>
                  </a:lnTo>
                  <a:lnTo>
                    <a:pt x="318611" y="339418"/>
                  </a:lnTo>
                  <a:lnTo>
                    <a:pt x="368385" y="329434"/>
                  </a:lnTo>
                  <a:lnTo>
                    <a:pt x="413428" y="313632"/>
                  </a:lnTo>
                  <a:lnTo>
                    <a:pt x="452675" y="292703"/>
                  </a:lnTo>
                  <a:lnTo>
                    <a:pt x="485058" y="267332"/>
                  </a:lnTo>
                  <a:lnTo>
                    <a:pt x="524963" y="206018"/>
                  </a:lnTo>
                  <a:lnTo>
                    <a:pt x="530352" y="171450"/>
                  </a:lnTo>
                  <a:lnTo>
                    <a:pt x="524963" y="136881"/>
                  </a:lnTo>
                  <a:lnTo>
                    <a:pt x="485058" y="75567"/>
                  </a:lnTo>
                  <a:lnTo>
                    <a:pt x="452675" y="50196"/>
                  </a:lnTo>
                  <a:lnTo>
                    <a:pt x="413428" y="29267"/>
                  </a:lnTo>
                  <a:lnTo>
                    <a:pt x="368385" y="13465"/>
                  </a:lnTo>
                  <a:lnTo>
                    <a:pt x="318611" y="3481"/>
                  </a:lnTo>
                  <a:lnTo>
                    <a:pt x="2651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143755" y="2670048"/>
              <a:ext cx="530860" cy="342900"/>
            </a:xfrm>
            <a:custGeom>
              <a:avLst/>
              <a:gdLst/>
              <a:ahLst/>
              <a:cxnLst/>
              <a:rect l="l" t="t" r="r" b="b"/>
              <a:pathLst>
                <a:path w="530860" h="342900">
                  <a:moveTo>
                    <a:pt x="0" y="171450"/>
                  </a:moveTo>
                  <a:lnTo>
                    <a:pt x="20841" y="104691"/>
                  </a:lnTo>
                  <a:lnTo>
                    <a:pt x="77676" y="50196"/>
                  </a:lnTo>
                  <a:lnTo>
                    <a:pt x="116923" y="29267"/>
                  </a:lnTo>
                  <a:lnTo>
                    <a:pt x="161966" y="13465"/>
                  </a:lnTo>
                  <a:lnTo>
                    <a:pt x="211740" y="3481"/>
                  </a:lnTo>
                  <a:lnTo>
                    <a:pt x="265176" y="0"/>
                  </a:lnTo>
                  <a:lnTo>
                    <a:pt x="318611" y="3481"/>
                  </a:lnTo>
                  <a:lnTo>
                    <a:pt x="368385" y="13465"/>
                  </a:lnTo>
                  <a:lnTo>
                    <a:pt x="413428" y="29267"/>
                  </a:lnTo>
                  <a:lnTo>
                    <a:pt x="452675" y="50196"/>
                  </a:lnTo>
                  <a:lnTo>
                    <a:pt x="485058" y="75567"/>
                  </a:lnTo>
                  <a:lnTo>
                    <a:pt x="524963" y="136881"/>
                  </a:lnTo>
                  <a:lnTo>
                    <a:pt x="530352" y="171450"/>
                  </a:lnTo>
                  <a:lnTo>
                    <a:pt x="524963" y="206018"/>
                  </a:lnTo>
                  <a:lnTo>
                    <a:pt x="485058" y="267332"/>
                  </a:lnTo>
                  <a:lnTo>
                    <a:pt x="452675" y="292703"/>
                  </a:lnTo>
                  <a:lnTo>
                    <a:pt x="413428" y="313632"/>
                  </a:lnTo>
                  <a:lnTo>
                    <a:pt x="368385" y="329434"/>
                  </a:lnTo>
                  <a:lnTo>
                    <a:pt x="318611" y="339418"/>
                  </a:lnTo>
                  <a:lnTo>
                    <a:pt x="265176" y="342900"/>
                  </a:lnTo>
                  <a:lnTo>
                    <a:pt x="211740" y="339418"/>
                  </a:lnTo>
                  <a:lnTo>
                    <a:pt x="161966" y="329434"/>
                  </a:lnTo>
                  <a:lnTo>
                    <a:pt x="116923" y="313632"/>
                  </a:lnTo>
                  <a:lnTo>
                    <a:pt x="77676" y="292703"/>
                  </a:lnTo>
                  <a:lnTo>
                    <a:pt x="45293" y="267332"/>
                  </a:lnTo>
                  <a:lnTo>
                    <a:pt x="5388" y="206018"/>
                  </a:lnTo>
                  <a:lnTo>
                    <a:pt x="0" y="17145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37488" y="2302509"/>
              <a:ext cx="3927475" cy="567690"/>
            </a:xfrm>
            <a:custGeom>
              <a:avLst/>
              <a:gdLst/>
              <a:ahLst/>
              <a:cxnLst/>
              <a:rect l="l" t="t" r="r" b="b"/>
              <a:pathLst>
                <a:path w="3927475" h="567689">
                  <a:moveTo>
                    <a:pt x="534543" y="504444"/>
                  </a:moveTo>
                  <a:lnTo>
                    <a:pt x="61823" y="97078"/>
                  </a:lnTo>
                  <a:lnTo>
                    <a:pt x="68986" y="88773"/>
                  </a:lnTo>
                  <a:lnTo>
                    <a:pt x="82550" y="73025"/>
                  </a:lnTo>
                  <a:lnTo>
                    <a:pt x="0" y="52070"/>
                  </a:lnTo>
                  <a:lnTo>
                    <a:pt x="32893" y="130683"/>
                  </a:lnTo>
                  <a:lnTo>
                    <a:pt x="53606" y="106641"/>
                  </a:lnTo>
                  <a:lnTo>
                    <a:pt x="526161" y="514096"/>
                  </a:lnTo>
                  <a:lnTo>
                    <a:pt x="534543" y="504444"/>
                  </a:lnTo>
                  <a:close/>
                </a:path>
                <a:path w="3927475" h="567689">
                  <a:moveTo>
                    <a:pt x="1313688" y="522732"/>
                  </a:moveTo>
                  <a:lnTo>
                    <a:pt x="1124712" y="522732"/>
                  </a:lnTo>
                  <a:lnTo>
                    <a:pt x="1124712" y="490982"/>
                  </a:lnTo>
                  <a:lnTo>
                    <a:pt x="1048512" y="529082"/>
                  </a:lnTo>
                  <a:lnTo>
                    <a:pt x="1124712" y="567182"/>
                  </a:lnTo>
                  <a:lnTo>
                    <a:pt x="1124712" y="535432"/>
                  </a:lnTo>
                  <a:lnTo>
                    <a:pt x="1313688" y="535432"/>
                  </a:lnTo>
                  <a:lnTo>
                    <a:pt x="1313688" y="522732"/>
                  </a:lnTo>
                  <a:close/>
                </a:path>
                <a:path w="3927475" h="567689">
                  <a:moveTo>
                    <a:pt x="2087867" y="522732"/>
                  </a:moveTo>
                  <a:lnTo>
                    <a:pt x="1898904" y="522732"/>
                  </a:lnTo>
                  <a:lnTo>
                    <a:pt x="1898904" y="490982"/>
                  </a:lnTo>
                  <a:lnTo>
                    <a:pt x="1822704" y="529082"/>
                  </a:lnTo>
                  <a:lnTo>
                    <a:pt x="1898904" y="567182"/>
                  </a:lnTo>
                  <a:lnTo>
                    <a:pt x="1898904" y="535432"/>
                  </a:lnTo>
                  <a:lnTo>
                    <a:pt x="2087867" y="535432"/>
                  </a:lnTo>
                  <a:lnTo>
                    <a:pt x="2087867" y="522732"/>
                  </a:lnTo>
                  <a:close/>
                </a:path>
                <a:path w="3927475" h="567689">
                  <a:moveTo>
                    <a:pt x="2883408" y="522732"/>
                  </a:moveTo>
                  <a:lnTo>
                    <a:pt x="2694432" y="522732"/>
                  </a:lnTo>
                  <a:lnTo>
                    <a:pt x="2694432" y="490982"/>
                  </a:lnTo>
                  <a:lnTo>
                    <a:pt x="2618232" y="529082"/>
                  </a:lnTo>
                  <a:lnTo>
                    <a:pt x="2694432" y="567182"/>
                  </a:lnTo>
                  <a:lnTo>
                    <a:pt x="2694432" y="535432"/>
                  </a:lnTo>
                  <a:lnTo>
                    <a:pt x="2883408" y="535432"/>
                  </a:lnTo>
                  <a:lnTo>
                    <a:pt x="2883408" y="522732"/>
                  </a:lnTo>
                  <a:close/>
                </a:path>
                <a:path w="3927475" h="567689">
                  <a:moveTo>
                    <a:pt x="3926967" y="9652"/>
                  </a:moveTo>
                  <a:lnTo>
                    <a:pt x="3918585" y="0"/>
                  </a:lnTo>
                  <a:lnTo>
                    <a:pt x="3446030" y="407466"/>
                  </a:lnTo>
                  <a:lnTo>
                    <a:pt x="3425317" y="383413"/>
                  </a:lnTo>
                  <a:lnTo>
                    <a:pt x="3392424" y="462026"/>
                  </a:lnTo>
                  <a:lnTo>
                    <a:pt x="3474974" y="441071"/>
                  </a:lnTo>
                  <a:lnTo>
                    <a:pt x="3461410" y="425323"/>
                  </a:lnTo>
                  <a:lnTo>
                    <a:pt x="3454247" y="417029"/>
                  </a:lnTo>
                  <a:lnTo>
                    <a:pt x="3926967" y="96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/>
          <p:nvPr/>
        </p:nvSpPr>
        <p:spPr>
          <a:xfrm>
            <a:off x="2176272" y="3212592"/>
            <a:ext cx="2278380" cy="318770"/>
          </a:xfrm>
          <a:custGeom>
            <a:avLst/>
            <a:gdLst/>
            <a:ahLst/>
            <a:cxnLst/>
            <a:rect l="l" t="t" r="r" b="b"/>
            <a:pathLst>
              <a:path w="2278379" h="318770">
                <a:moveTo>
                  <a:pt x="2278379" y="0"/>
                </a:moveTo>
                <a:lnTo>
                  <a:pt x="0" y="0"/>
                </a:lnTo>
                <a:lnTo>
                  <a:pt x="0" y="318515"/>
                </a:lnTo>
                <a:lnTo>
                  <a:pt x="2278379" y="318515"/>
                </a:lnTo>
                <a:lnTo>
                  <a:pt x="22783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9" name="object 19"/>
          <p:cNvGrpSpPr/>
          <p:nvPr/>
        </p:nvGrpSpPr>
        <p:grpSpPr>
          <a:xfrm>
            <a:off x="1758695" y="4648200"/>
            <a:ext cx="1152525" cy="1152525"/>
            <a:chOff x="1758695" y="4648200"/>
            <a:chExt cx="1152525" cy="1152525"/>
          </a:xfrm>
        </p:grpSpPr>
        <p:sp>
          <p:nvSpPr>
            <p:cNvPr id="20" name="object 20"/>
            <p:cNvSpPr/>
            <p:nvPr/>
          </p:nvSpPr>
          <p:spPr>
            <a:xfrm>
              <a:off x="1763267" y="4652772"/>
              <a:ext cx="1143000" cy="1143000"/>
            </a:xfrm>
            <a:custGeom>
              <a:avLst/>
              <a:gdLst/>
              <a:ahLst/>
              <a:cxnLst/>
              <a:rect l="l" t="t" r="r" b="b"/>
              <a:pathLst>
                <a:path w="1143000" h="1143000">
                  <a:moveTo>
                    <a:pt x="571500" y="0"/>
                  </a:moveTo>
                  <a:lnTo>
                    <a:pt x="524632" y="1894"/>
                  </a:lnTo>
                  <a:lnTo>
                    <a:pt x="478808" y="7480"/>
                  </a:lnTo>
                  <a:lnTo>
                    <a:pt x="434173" y="16611"/>
                  </a:lnTo>
                  <a:lnTo>
                    <a:pt x="390875" y="29138"/>
                  </a:lnTo>
                  <a:lnTo>
                    <a:pt x="349061" y="44916"/>
                  </a:lnTo>
                  <a:lnTo>
                    <a:pt x="308878" y="63796"/>
                  </a:lnTo>
                  <a:lnTo>
                    <a:pt x="270474" y="85632"/>
                  </a:lnTo>
                  <a:lnTo>
                    <a:pt x="233994" y="110276"/>
                  </a:lnTo>
                  <a:lnTo>
                    <a:pt x="199588" y="137582"/>
                  </a:lnTo>
                  <a:lnTo>
                    <a:pt x="167401" y="167401"/>
                  </a:lnTo>
                  <a:lnTo>
                    <a:pt x="137582" y="199588"/>
                  </a:lnTo>
                  <a:lnTo>
                    <a:pt x="110276" y="233994"/>
                  </a:lnTo>
                  <a:lnTo>
                    <a:pt x="85632" y="270474"/>
                  </a:lnTo>
                  <a:lnTo>
                    <a:pt x="63796" y="308878"/>
                  </a:lnTo>
                  <a:lnTo>
                    <a:pt x="44916" y="349061"/>
                  </a:lnTo>
                  <a:lnTo>
                    <a:pt x="29138" y="390875"/>
                  </a:lnTo>
                  <a:lnTo>
                    <a:pt x="16611" y="434173"/>
                  </a:lnTo>
                  <a:lnTo>
                    <a:pt x="7480" y="478808"/>
                  </a:lnTo>
                  <a:lnTo>
                    <a:pt x="1894" y="524632"/>
                  </a:lnTo>
                  <a:lnTo>
                    <a:pt x="0" y="571500"/>
                  </a:lnTo>
                  <a:lnTo>
                    <a:pt x="1894" y="618367"/>
                  </a:lnTo>
                  <a:lnTo>
                    <a:pt x="7480" y="664191"/>
                  </a:lnTo>
                  <a:lnTo>
                    <a:pt x="16611" y="708826"/>
                  </a:lnTo>
                  <a:lnTo>
                    <a:pt x="29138" y="752124"/>
                  </a:lnTo>
                  <a:lnTo>
                    <a:pt x="44916" y="793938"/>
                  </a:lnTo>
                  <a:lnTo>
                    <a:pt x="63796" y="834121"/>
                  </a:lnTo>
                  <a:lnTo>
                    <a:pt x="85632" y="872525"/>
                  </a:lnTo>
                  <a:lnTo>
                    <a:pt x="110276" y="909005"/>
                  </a:lnTo>
                  <a:lnTo>
                    <a:pt x="137582" y="943411"/>
                  </a:lnTo>
                  <a:lnTo>
                    <a:pt x="167401" y="975598"/>
                  </a:lnTo>
                  <a:lnTo>
                    <a:pt x="199588" y="1005417"/>
                  </a:lnTo>
                  <a:lnTo>
                    <a:pt x="233994" y="1032723"/>
                  </a:lnTo>
                  <a:lnTo>
                    <a:pt x="270474" y="1057367"/>
                  </a:lnTo>
                  <a:lnTo>
                    <a:pt x="308878" y="1079203"/>
                  </a:lnTo>
                  <a:lnTo>
                    <a:pt x="349061" y="1098083"/>
                  </a:lnTo>
                  <a:lnTo>
                    <a:pt x="390875" y="1113861"/>
                  </a:lnTo>
                  <a:lnTo>
                    <a:pt x="434173" y="1126388"/>
                  </a:lnTo>
                  <a:lnTo>
                    <a:pt x="478808" y="1135519"/>
                  </a:lnTo>
                  <a:lnTo>
                    <a:pt x="524632" y="1141105"/>
                  </a:lnTo>
                  <a:lnTo>
                    <a:pt x="571500" y="1142999"/>
                  </a:lnTo>
                  <a:lnTo>
                    <a:pt x="618367" y="1141105"/>
                  </a:lnTo>
                  <a:lnTo>
                    <a:pt x="664191" y="1135519"/>
                  </a:lnTo>
                  <a:lnTo>
                    <a:pt x="708826" y="1126388"/>
                  </a:lnTo>
                  <a:lnTo>
                    <a:pt x="752124" y="1113861"/>
                  </a:lnTo>
                  <a:lnTo>
                    <a:pt x="793938" y="1098083"/>
                  </a:lnTo>
                  <a:lnTo>
                    <a:pt x="834121" y="1079203"/>
                  </a:lnTo>
                  <a:lnTo>
                    <a:pt x="872525" y="1057367"/>
                  </a:lnTo>
                  <a:lnTo>
                    <a:pt x="909005" y="1032723"/>
                  </a:lnTo>
                  <a:lnTo>
                    <a:pt x="943411" y="1005417"/>
                  </a:lnTo>
                  <a:lnTo>
                    <a:pt x="975598" y="975598"/>
                  </a:lnTo>
                  <a:lnTo>
                    <a:pt x="1005417" y="943411"/>
                  </a:lnTo>
                  <a:lnTo>
                    <a:pt x="1032723" y="909005"/>
                  </a:lnTo>
                  <a:lnTo>
                    <a:pt x="1057367" y="872525"/>
                  </a:lnTo>
                  <a:lnTo>
                    <a:pt x="1079203" y="834121"/>
                  </a:lnTo>
                  <a:lnTo>
                    <a:pt x="1098083" y="793938"/>
                  </a:lnTo>
                  <a:lnTo>
                    <a:pt x="1113861" y="752124"/>
                  </a:lnTo>
                  <a:lnTo>
                    <a:pt x="1126388" y="708826"/>
                  </a:lnTo>
                  <a:lnTo>
                    <a:pt x="1135519" y="664191"/>
                  </a:lnTo>
                  <a:lnTo>
                    <a:pt x="1141105" y="618367"/>
                  </a:lnTo>
                  <a:lnTo>
                    <a:pt x="1143000" y="571500"/>
                  </a:lnTo>
                  <a:lnTo>
                    <a:pt x="1141105" y="524632"/>
                  </a:lnTo>
                  <a:lnTo>
                    <a:pt x="1135519" y="478808"/>
                  </a:lnTo>
                  <a:lnTo>
                    <a:pt x="1126388" y="434173"/>
                  </a:lnTo>
                  <a:lnTo>
                    <a:pt x="1113861" y="390875"/>
                  </a:lnTo>
                  <a:lnTo>
                    <a:pt x="1098083" y="349061"/>
                  </a:lnTo>
                  <a:lnTo>
                    <a:pt x="1079203" y="308878"/>
                  </a:lnTo>
                  <a:lnTo>
                    <a:pt x="1057367" y="270474"/>
                  </a:lnTo>
                  <a:lnTo>
                    <a:pt x="1032723" y="233994"/>
                  </a:lnTo>
                  <a:lnTo>
                    <a:pt x="1005417" y="199588"/>
                  </a:lnTo>
                  <a:lnTo>
                    <a:pt x="975598" y="167401"/>
                  </a:lnTo>
                  <a:lnTo>
                    <a:pt x="943411" y="137582"/>
                  </a:lnTo>
                  <a:lnTo>
                    <a:pt x="909005" y="110276"/>
                  </a:lnTo>
                  <a:lnTo>
                    <a:pt x="872525" y="85632"/>
                  </a:lnTo>
                  <a:lnTo>
                    <a:pt x="834121" y="63796"/>
                  </a:lnTo>
                  <a:lnTo>
                    <a:pt x="793938" y="44916"/>
                  </a:lnTo>
                  <a:lnTo>
                    <a:pt x="752124" y="29138"/>
                  </a:lnTo>
                  <a:lnTo>
                    <a:pt x="708826" y="16611"/>
                  </a:lnTo>
                  <a:lnTo>
                    <a:pt x="664191" y="7480"/>
                  </a:lnTo>
                  <a:lnTo>
                    <a:pt x="618367" y="1894"/>
                  </a:lnTo>
                  <a:lnTo>
                    <a:pt x="5715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63267" y="4652772"/>
              <a:ext cx="1143000" cy="1143000"/>
            </a:xfrm>
            <a:custGeom>
              <a:avLst/>
              <a:gdLst/>
              <a:ahLst/>
              <a:cxnLst/>
              <a:rect l="l" t="t" r="r" b="b"/>
              <a:pathLst>
                <a:path w="1143000" h="1143000">
                  <a:moveTo>
                    <a:pt x="0" y="571500"/>
                  </a:moveTo>
                  <a:lnTo>
                    <a:pt x="1894" y="524632"/>
                  </a:lnTo>
                  <a:lnTo>
                    <a:pt x="7480" y="478808"/>
                  </a:lnTo>
                  <a:lnTo>
                    <a:pt x="16611" y="434173"/>
                  </a:lnTo>
                  <a:lnTo>
                    <a:pt x="29138" y="390875"/>
                  </a:lnTo>
                  <a:lnTo>
                    <a:pt x="44916" y="349061"/>
                  </a:lnTo>
                  <a:lnTo>
                    <a:pt x="63796" y="308878"/>
                  </a:lnTo>
                  <a:lnTo>
                    <a:pt x="85632" y="270474"/>
                  </a:lnTo>
                  <a:lnTo>
                    <a:pt x="110276" y="233994"/>
                  </a:lnTo>
                  <a:lnTo>
                    <a:pt x="137582" y="199588"/>
                  </a:lnTo>
                  <a:lnTo>
                    <a:pt x="167401" y="167401"/>
                  </a:lnTo>
                  <a:lnTo>
                    <a:pt x="199588" y="137582"/>
                  </a:lnTo>
                  <a:lnTo>
                    <a:pt x="233994" y="110276"/>
                  </a:lnTo>
                  <a:lnTo>
                    <a:pt x="270474" y="85632"/>
                  </a:lnTo>
                  <a:lnTo>
                    <a:pt x="308878" y="63796"/>
                  </a:lnTo>
                  <a:lnTo>
                    <a:pt x="349061" y="44916"/>
                  </a:lnTo>
                  <a:lnTo>
                    <a:pt x="390875" y="29138"/>
                  </a:lnTo>
                  <a:lnTo>
                    <a:pt x="434173" y="16611"/>
                  </a:lnTo>
                  <a:lnTo>
                    <a:pt x="478808" y="7480"/>
                  </a:lnTo>
                  <a:lnTo>
                    <a:pt x="524632" y="1894"/>
                  </a:lnTo>
                  <a:lnTo>
                    <a:pt x="571500" y="0"/>
                  </a:lnTo>
                  <a:lnTo>
                    <a:pt x="618367" y="1894"/>
                  </a:lnTo>
                  <a:lnTo>
                    <a:pt x="664191" y="7480"/>
                  </a:lnTo>
                  <a:lnTo>
                    <a:pt x="708826" y="16611"/>
                  </a:lnTo>
                  <a:lnTo>
                    <a:pt x="752124" y="29138"/>
                  </a:lnTo>
                  <a:lnTo>
                    <a:pt x="793938" y="44916"/>
                  </a:lnTo>
                  <a:lnTo>
                    <a:pt x="834121" y="63796"/>
                  </a:lnTo>
                  <a:lnTo>
                    <a:pt x="872525" y="85632"/>
                  </a:lnTo>
                  <a:lnTo>
                    <a:pt x="909005" y="110276"/>
                  </a:lnTo>
                  <a:lnTo>
                    <a:pt x="943411" y="137582"/>
                  </a:lnTo>
                  <a:lnTo>
                    <a:pt x="975598" y="167401"/>
                  </a:lnTo>
                  <a:lnTo>
                    <a:pt x="1005417" y="199588"/>
                  </a:lnTo>
                  <a:lnTo>
                    <a:pt x="1032723" y="233994"/>
                  </a:lnTo>
                  <a:lnTo>
                    <a:pt x="1057367" y="270474"/>
                  </a:lnTo>
                  <a:lnTo>
                    <a:pt x="1079203" y="308878"/>
                  </a:lnTo>
                  <a:lnTo>
                    <a:pt x="1098083" y="349061"/>
                  </a:lnTo>
                  <a:lnTo>
                    <a:pt x="1113861" y="390875"/>
                  </a:lnTo>
                  <a:lnTo>
                    <a:pt x="1126388" y="434173"/>
                  </a:lnTo>
                  <a:lnTo>
                    <a:pt x="1135519" y="478808"/>
                  </a:lnTo>
                  <a:lnTo>
                    <a:pt x="1141105" y="524632"/>
                  </a:lnTo>
                  <a:lnTo>
                    <a:pt x="1143000" y="571500"/>
                  </a:lnTo>
                  <a:lnTo>
                    <a:pt x="1141105" y="618367"/>
                  </a:lnTo>
                  <a:lnTo>
                    <a:pt x="1135519" y="664191"/>
                  </a:lnTo>
                  <a:lnTo>
                    <a:pt x="1126388" y="708826"/>
                  </a:lnTo>
                  <a:lnTo>
                    <a:pt x="1113861" y="752124"/>
                  </a:lnTo>
                  <a:lnTo>
                    <a:pt x="1098083" y="793938"/>
                  </a:lnTo>
                  <a:lnTo>
                    <a:pt x="1079203" y="834121"/>
                  </a:lnTo>
                  <a:lnTo>
                    <a:pt x="1057367" y="872525"/>
                  </a:lnTo>
                  <a:lnTo>
                    <a:pt x="1032723" y="909005"/>
                  </a:lnTo>
                  <a:lnTo>
                    <a:pt x="1005417" y="943411"/>
                  </a:lnTo>
                  <a:lnTo>
                    <a:pt x="975598" y="975598"/>
                  </a:lnTo>
                  <a:lnTo>
                    <a:pt x="943411" y="1005417"/>
                  </a:lnTo>
                  <a:lnTo>
                    <a:pt x="909005" y="1032723"/>
                  </a:lnTo>
                  <a:lnTo>
                    <a:pt x="872525" y="1057367"/>
                  </a:lnTo>
                  <a:lnTo>
                    <a:pt x="834121" y="1079203"/>
                  </a:lnTo>
                  <a:lnTo>
                    <a:pt x="793938" y="1098083"/>
                  </a:lnTo>
                  <a:lnTo>
                    <a:pt x="752124" y="1113861"/>
                  </a:lnTo>
                  <a:lnTo>
                    <a:pt x="708826" y="1126388"/>
                  </a:lnTo>
                  <a:lnTo>
                    <a:pt x="664191" y="1135519"/>
                  </a:lnTo>
                  <a:lnTo>
                    <a:pt x="618367" y="1141105"/>
                  </a:lnTo>
                  <a:lnTo>
                    <a:pt x="571500" y="1142999"/>
                  </a:lnTo>
                  <a:lnTo>
                    <a:pt x="524632" y="1141105"/>
                  </a:lnTo>
                  <a:lnTo>
                    <a:pt x="478808" y="1135519"/>
                  </a:lnTo>
                  <a:lnTo>
                    <a:pt x="434173" y="1126388"/>
                  </a:lnTo>
                  <a:lnTo>
                    <a:pt x="390875" y="1113861"/>
                  </a:lnTo>
                  <a:lnTo>
                    <a:pt x="349061" y="1098083"/>
                  </a:lnTo>
                  <a:lnTo>
                    <a:pt x="308878" y="1079203"/>
                  </a:lnTo>
                  <a:lnTo>
                    <a:pt x="270474" y="1057367"/>
                  </a:lnTo>
                  <a:lnTo>
                    <a:pt x="233994" y="1032723"/>
                  </a:lnTo>
                  <a:lnTo>
                    <a:pt x="199588" y="1005417"/>
                  </a:lnTo>
                  <a:lnTo>
                    <a:pt x="167401" y="975598"/>
                  </a:lnTo>
                  <a:lnTo>
                    <a:pt x="137582" y="943411"/>
                  </a:lnTo>
                  <a:lnTo>
                    <a:pt x="110276" y="909005"/>
                  </a:lnTo>
                  <a:lnTo>
                    <a:pt x="85632" y="872525"/>
                  </a:lnTo>
                  <a:lnTo>
                    <a:pt x="63796" y="834121"/>
                  </a:lnTo>
                  <a:lnTo>
                    <a:pt x="44916" y="793938"/>
                  </a:lnTo>
                  <a:lnTo>
                    <a:pt x="29138" y="752124"/>
                  </a:lnTo>
                  <a:lnTo>
                    <a:pt x="16611" y="708826"/>
                  </a:lnTo>
                  <a:lnTo>
                    <a:pt x="7480" y="664191"/>
                  </a:lnTo>
                  <a:lnTo>
                    <a:pt x="1894" y="618367"/>
                  </a:lnTo>
                  <a:lnTo>
                    <a:pt x="0" y="5715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173223" y="5071872"/>
              <a:ext cx="303530" cy="285115"/>
            </a:xfrm>
            <a:custGeom>
              <a:avLst/>
              <a:gdLst/>
              <a:ahLst/>
              <a:cxnLst/>
              <a:rect l="l" t="t" r="r" b="b"/>
              <a:pathLst>
                <a:path w="303530" h="285114">
                  <a:moveTo>
                    <a:pt x="0" y="284987"/>
                  </a:moveTo>
                  <a:lnTo>
                    <a:pt x="303275" y="284987"/>
                  </a:lnTo>
                  <a:lnTo>
                    <a:pt x="303275" y="0"/>
                  </a:lnTo>
                  <a:lnTo>
                    <a:pt x="0" y="0"/>
                  </a:lnTo>
                  <a:lnTo>
                    <a:pt x="0" y="284987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964435" y="5910071"/>
            <a:ext cx="681355" cy="327660"/>
          </a:xfrm>
          <a:custGeom>
            <a:avLst/>
            <a:gdLst/>
            <a:ahLst/>
            <a:cxnLst/>
            <a:rect l="l" t="t" r="r" b="b"/>
            <a:pathLst>
              <a:path w="681355" h="327660">
                <a:moveTo>
                  <a:pt x="681227" y="0"/>
                </a:moveTo>
                <a:lnTo>
                  <a:pt x="0" y="0"/>
                </a:lnTo>
                <a:lnTo>
                  <a:pt x="0" y="327659"/>
                </a:lnTo>
                <a:lnTo>
                  <a:pt x="681227" y="327659"/>
                </a:lnTo>
                <a:lnTo>
                  <a:pt x="6812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593343" y="3011869"/>
            <a:ext cx="3215649" cy="29683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042415" y="4360727"/>
            <a:ext cx="320040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-150" dirty="0">
                <a:latin typeface="Times New Roman"/>
                <a:cs typeface="Times New Roman"/>
              </a:rPr>
              <a:t>B</a:t>
            </a:r>
            <a:r>
              <a:rPr sz="1400" spc="-105" dirty="0">
                <a:latin typeface="Times New Roman"/>
                <a:cs typeface="Times New Roman"/>
              </a:rPr>
              <a:t>a</a:t>
            </a:r>
            <a:r>
              <a:rPr sz="1400" spc="-75" dirty="0">
                <a:latin typeface="Times New Roman"/>
                <a:cs typeface="Times New Roman"/>
              </a:rPr>
              <a:t>s</a:t>
            </a:r>
            <a:r>
              <a:rPr sz="1400" spc="-90" dirty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628616" y="4340967"/>
            <a:ext cx="9334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-90" dirty="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837419" y="4667573"/>
            <a:ext cx="9334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-90" dirty="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970619" y="3941952"/>
            <a:ext cx="9334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-90" dirty="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232389" y="4793101"/>
            <a:ext cx="9334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-90" dirty="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589561" y="4698141"/>
            <a:ext cx="9334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-90" dirty="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589561" y="3995185"/>
            <a:ext cx="9334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-90" dirty="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704025" y="3995185"/>
            <a:ext cx="9334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-90" dirty="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155801" y="2959812"/>
            <a:ext cx="9334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-90" dirty="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465131" y="3238995"/>
            <a:ext cx="9334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-90" dirty="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843650" y="3238995"/>
            <a:ext cx="9334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-90" dirty="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382051" y="4868301"/>
            <a:ext cx="9334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-90" dirty="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934359" y="4868301"/>
            <a:ext cx="9334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-90" dirty="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382050" y="3816424"/>
            <a:ext cx="9334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-90" dirty="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934358" y="3816424"/>
            <a:ext cx="9334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-90" dirty="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328119" y="3941952"/>
            <a:ext cx="9334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b="1" spc="-245" dirty="0">
                <a:latin typeface="Arial"/>
                <a:cs typeface="Arial"/>
              </a:rPr>
              <a:t>c</a:t>
            </a:r>
            <a:endParaRPr sz="14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066338" y="4793101"/>
            <a:ext cx="9334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-90" dirty="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463869" y="4667573"/>
            <a:ext cx="9334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-90" dirty="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709146" y="4698141"/>
            <a:ext cx="9334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-90" dirty="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670159" y="4340967"/>
            <a:ext cx="9334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-90" dirty="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583359" y="2934938"/>
            <a:ext cx="118300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-90" dirty="0">
                <a:latin typeface="Times New Roman"/>
                <a:cs typeface="Times New Roman"/>
              </a:rPr>
              <a:t>Cloverleaf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60" dirty="0">
                <a:latin typeface="Times New Roman"/>
                <a:cs typeface="Times New Roman"/>
              </a:rPr>
              <a:t>Pattern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574387" y="5398494"/>
            <a:ext cx="1254125" cy="1088390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45"/>
              </a:spcBef>
              <a:tabLst>
                <a:tab pos="621030" algn="l"/>
              </a:tabLst>
            </a:pPr>
            <a:r>
              <a:rPr sz="1400" spc="-90" dirty="0">
                <a:latin typeface="Times New Roman"/>
                <a:cs typeface="Times New Roman"/>
              </a:rPr>
              <a:t>c	c</a:t>
            </a:r>
            <a:endParaRPr sz="1400">
              <a:latin typeface="Times New Roman"/>
              <a:cs typeface="Times New Roman"/>
            </a:endParaRPr>
          </a:p>
          <a:p>
            <a:pPr marL="2540" algn="ctr">
              <a:lnSpc>
                <a:spcPct val="100000"/>
              </a:lnSpc>
              <a:spcBef>
                <a:spcPts val="450"/>
              </a:spcBef>
            </a:pPr>
            <a:r>
              <a:rPr sz="1400" spc="-90" dirty="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3200"/>
              </a:lnSpc>
              <a:spcBef>
                <a:spcPts val="640"/>
              </a:spcBef>
            </a:pPr>
            <a:r>
              <a:rPr sz="1400" spc="-70" dirty="0">
                <a:latin typeface="Times New Roman"/>
                <a:cs typeface="Times New Roman"/>
              </a:rPr>
              <a:t>Each </a:t>
            </a:r>
            <a:r>
              <a:rPr sz="1400" spc="-95" dirty="0">
                <a:latin typeface="Times New Roman"/>
                <a:cs typeface="Times New Roman"/>
              </a:rPr>
              <a:t>Leaf </a:t>
            </a:r>
            <a:r>
              <a:rPr sz="1400" spc="-35" dirty="0">
                <a:latin typeface="Times New Roman"/>
                <a:cs typeface="Times New Roman"/>
              </a:rPr>
              <a:t>Out </a:t>
            </a:r>
            <a:r>
              <a:rPr sz="1400" spc="-75" dirty="0">
                <a:latin typeface="Times New Roman"/>
                <a:cs typeface="Times New Roman"/>
              </a:rPr>
              <a:t>and  </a:t>
            </a:r>
            <a:r>
              <a:rPr sz="1400" spc="-114" dirty="0">
                <a:latin typeface="Times New Roman"/>
                <a:cs typeface="Times New Roman"/>
              </a:rPr>
              <a:t>Back </a:t>
            </a:r>
            <a:r>
              <a:rPr sz="1400" spc="-120" dirty="0">
                <a:latin typeface="Times New Roman"/>
                <a:cs typeface="Times New Roman"/>
              </a:rPr>
              <a:t>Same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110" dirty="0">
                <a:latin typeface="Times New Roman"/>
                <a:cs typeface="Times New Roman"/>
              </a:rPr>
              <a:t>Day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303" y="1294638"/>
            <a:ext cx="799338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b="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b="0" dirty="0">
                <a:latin typeface="Arial"/>
                <a:cs typeface="Arial"/>
              </a:rPr>
              <a:t>Application and Importance of Routing: The degree of importance</a:t>
            </a:r>
            <a:r>
              <a:rPr sz="2000" b="0" spc="-245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to  the application of routing depends on two</a:t>
            </a:r>
            <a:r>
              <a:rPr sz="2000" b="0" spc="-150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factors: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9495" y="1904237"/>
            <a:ext cx="3526790" cy="830580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1105"/>
              </a:spcBef>
              <a:buClr>
                <a:srgbClr val="89D0D5"/>
              </a:buClr>
              <a:buSzPct val="80555"/>
              <a:buAutoNum type="alphaLcParenR"/>
              <a:tabLst>
                <a:tab pos="469900" algn="l"/>
                <a:tab pos="470534" algn="l"/>
              </a:tabLst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Nature of the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product</a:t>
            </a:r>
            <a:endParaRPr sz="18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010"/>
              </a:spcBef>
              <a:buClr>
                <a:srgbClr val="89D0D5"/>
              </a:buClr>
              <a:buSzPct val="80555"/>
              <a:buAutoNum type="alphaLcParenR"/>
              <a:tabLst>
                <a:tab pos="469900" algn="l"/>
                <a:tab pos="470534" algn="l"/>
              </a:tabLst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type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job of</a:t>
            </a:r>
            <a:r>
              <a:rPr sz="18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salespeople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372" y="470661"/>
            <a:ext cx="355219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SCHEDULING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6272" y="2077338"/>
            <a:ext cx="6553834" cy="1556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</a:pPr>
            <a:r>
              <a:rPr sz="1800" spc="350" dirty="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Scheduling is 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planning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salesperson’s </a:t>
            </a:r>
            <a:r>
              <a:rPr sz="2300" spc="-75" dirty="0">
                <a:solidFill>
                  <a:srgbClr val="FFFFFF"/>
                </a:solidFill>
                <a:latin typeface="Arial"/>
                <a:cs typeface="Arial"/>
              </a:rPr>
              <a:t>specific  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time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visits to customers. It deals with time 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allocation</a:t>
            </a:r>
            <a:r>
              <a:rPr sz="23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problem.</a:t>
            </a:r>
            <a:endParaRPr sz="23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010"/>
              </a:spcBef>
            </a:pPr>
            <a:r>
              <a:rPr sz="1800" spc="350" dirty="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How 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allocate 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salesperson’s</a:t>
            </a:r>
            <a:r>
              <a:rPr sz="2300" spc="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time?</a:t>
            </a:r>
            <a:endParaRPr sz="2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63725" y="3734180"/>
            <a:ext cx="5260340" cy="376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Clr>
                <a:srgbClr val="89D0D5"/>
              </a:buClr>
              <a:buSzPct val="78260"/>
              <a:buChar char="•"/>
              <a:tabLst>
                <a:tab pos="299085" algn="l"/>
                <a:tab pos="299720" algn="l"/>
                <a:tab pos="1623060" algn="l"/>
                <a:tab pos="3365500" algn="l"/>
              </a:tabLst>
            </a:pP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Sales	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manager	communicates</a:t>
            </a:r>
            <a:endParaRPr sz="2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50238" y="3734180"/>
            <a:ext cx="5809615" cy="727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541645">
              <a:lnSpc>
                <a:spcPct val="100000"/>
              </a:lnSpc>
              <a:spcBef>
                <a:spcPts val="100"/>
              </a:spcBef>
              <a:tabLst>
                <a:tab pos="1916430" algn="l"/>
                <a:tab pos="2976880" algn="l"/>
                <a:tab pos="4427855" algn="l"/>
                <a:tab pos="5246370" algn="l"/>
              </a:tabLst>
            </a:pPr>
            <a:r>
              <a:rPr sz="2300" spc="-20" dirty="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sale</a:t>
            </a:r>
            <a:r>
              <a:rPr sz="2300" spc="-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so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n	m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jor	acti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ities	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nd	t</a:t>
            </a:r>
            <a:r>
              <a:rPr sz="2300" spc="-15" dirty="0">
                <a:solidFill>
                  <a:srgbClr val="FFFFFF"/>
                </a:solidFill>
                <a:latin typeface="Arial"/>
                <a:cs typeface="Arial"/>
              </a:rPr>
              <a:t>im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2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63725" y="4308582"/>
            <a:ext cx="6094730" cy="1331595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299085">
              <a:lnSpc>
                <a:spcPct val="100000"/>
              </a:lnSpc>
              <a:spcBef>
                <a:spcPts val="1100"/>
              </a:spcBef>
            </a:pP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allocation for each</a:t>
            </a:r>
            <a:r>
              <a:rPr sz="23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activity</a:t>
            </a:r>
            <a:endParaRPr sz="2300">
              <a:latin typeface="Arial"/>
              <a:cs typeface="Arial"/>
            </a:endParaRPr>
          </a:p>
          <a:p>
            <a:pPr marL="299085" marR="5080" indent="-287020">
              <a:lnSpc>
                <a:spcPct val="100000"/>
              </a:lnSpc>
              <a:spcBef>
                <a:spcPts val="1000"/>
              </a:spcBef>
              <a:buClr>
                <a:srgbClr val="89D0D5"/>
              </a:buClr>
              <a:buSzPct val="78260"/>
              <a:buChar char="•"/>
              <a:tabLst>
                <a:tab pos="299085" algn="l"/>
                <a:tab pos="299720" algn="l"/>
                <a:tab pos="2085339" algn="l"/>
                <a:tab pos="3220720" algn="l"/>
                <a:tab pos="4164329" algn="l"/>
                <a:tab pos="4879340" algn="l"/>
                <a:tab pos="5758180" algn="l"/>
              </a:tabLst>
            </a:pP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Sale</a:t>
            </a:r>
            <a:r>
              <a:rPr sz="2300" spc="-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per</a:t>
            </a:r>
            <a:r>
              <a:rPr sz="2300" spc="-2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n	</a:t>
            </a:r>
            <a:r>
              <a:rPr sz="2300" spc="-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ds	ac</a:t>
            </a:r>
            <a:r>
              <a:rPr sz="2300" spc="-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ual	ti</a:t>
            </a:r>
            <a:r>
              <a:rPr sz="2300" spc="-1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e	spent	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on 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various activities for 2</a:t>
            </a:r>
            <a:r>
              <a:rPr sz="23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weeks</a:t>
            </a:r>
            <a:endParaRPr sz="2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6272" y="5741619"/>
            <a:ext cx="6553834" cy="1204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6285" indent="-287020">
              <a:lnSpc>
                <a:spcPct val="100000"/>
              </a:lnSpc>
              <a:spcBef>
                <a:spcPts val="100"/>
              </a:spcBef>
              <a:buClr>
                <a:srgbClr val="89D0D5"/>
              </a:buClr>
              <a:buSzPct val="78260"/>
              <a:buChar char="•"/>
              <a:tabLst>
                <a:tab pos="756285" algn="l"/>
                <a:tab pos="756920" algn="l"/>
                <a:tab pos="1705610" algn="l"/>
                <a:tab pos="3073400" algn="l"/>
                <a:tab pos="3775710" algn="l"/>
                <a:tab pos="5566410" algn="l"/>
              </a:tabLst>
            </a:pP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Sales	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manager	and	salesperson	discuss</a:t>
            </a:r>
            <a:endParaRPr sz="23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and decide how 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increase</a:t>
            </a:r>
            <a:r>
              <a:rPr sz="23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time.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  <a:tab pos="2091055" algn="l"/>
                <a:tab pos="3261995" algn="l"/>
                <a:tab pos="3961765" algn="l"/>
                <a:tab pos="5031740" algn="l"/>
                <a:tab pos="5633720" algn="l"/>
              </a:tabLst>
            </a:pPr>
            <a:r>
              <a:rPr sz="1800" spc="35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panies	specify	call	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ms	for	c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300" spc="-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nt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TIME</a:t>
            </a:r>
            <a:r>
              <a:rPr spc="-114" dirty="0"/>
              <a:t> </a:t>
            </a:r>
            <a:r>
              <a:rPr dirty="0"/>
              <a:t>MANAGEMENT  </a:t>
            </a:r>
            <a:r>
              <a:rPr spc="-15" dirty="0"/>
              <a:t>TOOLS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6272" y="2080386"/>
            <a:ext cx="6423660" cy="37769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83820" indent="-342900">
              <a:lnSpc>
                <a:spcPct val="100000"/>
              </a:lnSpc>
              <a:spcBef>
                <a:spcPts val="95"/>
              </a:spcBef>
              <a:tabLst>
                <a:tab pos="354965" algn="l"/>
              </a:tabLst>
            </a:pPr>
            <a:r>
              <a:rPr sz="1500" spc="285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It help salespeople to manage their time more efficiently  and</a:t>
            </a:r>
            <a:r>
              <a:rPr sz="19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15" dirty="0">
                <a:solidFill>
                  <a:srgbClr val="FFFFFF"/>
                </a:solidFill>
                <a:latin typeface="Arial"/>
                <a:cs typeface="Arial"/>
              </a:rPr>
              <a:t>productively.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500" spc="285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1900" spc="-45" dirty="0">
                <a:solidFill>
                  <a:srgbClr val="FFFFFF"/>
                </a:solidFill>
                <a:latin typeface="Arial"/>
                <a:cs typeface="Arial"/>
              </a:rPr>
              <a:t>Tools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available</a:t>
            </a:r>
            <a:r>
              <a:rPr sz="1900" spc="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are:</a:t>
            </a:r>
            <a:endParaRPr sz="19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005"/>
              </a:spcBef>
              <a:tabLst>
                <a:tab pos="756285" algn="l"/>
              </a:tabLst>
            </a:pPr>
            <a:r>
              <a:rPr sz="1350" spc="235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High-tech</a:t>
            </a:r>
            <a:r>
              <a:rPr sz="17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Equipment</a:t>
            </a:r>
            <a:endParaRPr sz="17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010"/>
              </a:spcBef>
              <a:tabLst>
                <a:tab pos="756285" algn="l"/>
              </a:tabLst>
            </a:pPr>
            <a:r>
              <a:rPr sz="1350" spc="235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Inside Salespeople</a:t>
            </a:r>
            <a:endParaRPr sz="1700">
              <a:latin typeface="Arial"/>
              <a:cs typeface="Arial"/>
            </a:endParaRPr>
          </a:p>
          <a:p>
            <a:pPr marL="1137285" marR="362585" indent="-457200">
              <a:lnSpc>
                <a:spcPct val="100000"/>
              </a:lnSpc>
              <a:spcBef>
                <a:spcPts val="1005"/>
              </a:spcBef>
              <a:buClr>
                <a:srgbClr val="89D0D5"/>
              </a:buClr>
              <a:buSzPct val="80000"/>
              <a:buAutoNum type="alphaLcParenR"/>
              <a:tabLst>
                <a:tab pos="1137285" algn="l"/>
                <a:tab pos="1137920" algn="l"/>
              </a:tabLst>
            </a:pP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Sales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assistance to </a:t>
            </a: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provide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clerical </a:t>
            </a: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support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for the outside  salespersons.</a:t>
            </a:r>
            <a:endParaRPr sz="1500">
              <a:latin typeface="Arial"/>
              <a:cs typeface="Arial"/>
            </a:endParaRPr>
          </a:p>
          <a:p>
            <a:pPr marL="1137285" marR="382905" indent="-457200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000"/>
              <a:buAutoNum type="alphaLcParenR"/>
              <a:tabLst>
                <a:tab pos="1137285" algn="l"/>
                <a:tab pos="1137920" algn="l"/>
              </a:tabLst>
            </a:pPr>
            <a:r>
              <a:rPr sz="1500" spc="-20" dirty="0">
                <a:solidFill>
                  <a:srgbClr val="FFFFFF"/>
                </a:solidFill>
                <a:latin typeface="Arial"/>
                <a:cs typeface="Arial"/>
              </a:rPr>
              <a:t>Technical </a:t>
            </a: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support people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give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technical information </a:t>
            </a: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and  answers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to customer’s</a:t>
            </a:r>
            <a:r>
              <a:rPr sz="15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questions.</a:t>
            </a:r>
            <a:endParaRPr sz="1500">
              <a:latin typeface="Arial"/>
              <a:cs typeface="Arial"/>
            </a:endParaRPr>
          </a:p>
          <a:p>
            <a:pPr marL="1137285" marR="5080" indent="-457200" algn="just">
              <a:lnSpc>
                <a:spcPct val="100000"/>
              </a:lnSpc>
              <a:spcBef>
                <a:spcPts val="1010"/>
              </a:spcBef>
              <a:buClr>
                <a:srgbClr val="89D0D5"/>
              </a:buClr>
              <a:buSzPct val="80000"/>
              <a:buAutoNum type="alphaLcParenR"/>
              <a:tabLst>
                <a:tab pos="1137920" algn="l"/>
              </a:tabLst>
            </a:pPr>
            <a:r>
              <a:rPr sz="1500" spc="-15" dirty="0">
                <a:solidFill>
                  <a:srgbClr val="FFFFFF"/>
                </a:solidFill>
                <a:latin typeface="Arial"/>
                <a:cs typeface="Arial"/>
              </a:rPr>
              <a:t>Telemarketing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find new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leads </a:t>
            </a: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prospects, </a:t>
            </a: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qualify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them </a:t>
            </a: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refer them to outside sales persons for high </a:t>
            </a: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medium sales  potential prospects </a:t>
            </a: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or sell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for low potential</a:t>
            </a:r>
            <a:r>
              <a:rPr sz="15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customers.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023491" y="2954020"/>
          <a:ext cx="638809" cy="7997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290"/>
                <a:gridCol w="316229"/>
                <a:gridCol w="161290"/>
              </a:tblGrid>
              <a:tr h="3148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</a:tr>
              <a:tr h="135254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96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6021" y="1073022"/>
            <a:ext cx="4136390" cy="56515"/>
          </a:xfrm>
          <a:custGeom>
            <a:avLst/>
            <a:gdLst/>
            <a:ahLst/>
            <a:cxnLst/>
            <a:rect l="l" t="t" r="r" b="b"/>
            <a:pathLst>
              <a:path w="4136390" h="56515">
                <a:moveTo>
                  <a:pt x="4136186" y="0"/>
                </a:moveTo>
                <a:lnTo>
                  <a:pt x="0" y="0"/>
                </a:lnTo>
                <a:lnTo>
                  <a:pt x="0" y="56387"/>
                </a:lnTo>
                <a:lnTo>
                  <a:pt x="4136186" y="56387"/>
                </a:lnTo>
                <a:lnTo>
                  <a:pt x="41361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3372" y="470661"/>
            <a:ext cx="416306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0" dirty="0"/>
              <a:t>WHAT </a:t>
            </a:r>
            <a:r>
              <a:rPr dirty="0"/>
              <a:t>IS</a:t>
            </a:r>
            <a:r>
              <a:rPr spc="-30" dirty="0"/>
              <a:t> </a:t>
            </a:r>
            <a:r>
              <a:rPr dirty="0"/>
              <a:t>SALES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3372" y="1110437"/>
            <a:ext cx="3404870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1" dirty="0">
                <a:solidFill>
                  <a:srgbClr val="FFFFFF"/>
                </a:solidFill>
                <a:latin typeface="Arial"/>
                <a:cs typeface="Arial"/>
              </a:rPr>
              <a:t>TERRI</a:t>
            </a:r>
            <a:r>
              <a:rPr sz="4200" b="1" spc="-8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42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4200" b="1" spc="-16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4200" b="1" dirty="0">
                <a:solidFill>
                  <a:srgbClr val="FFFFFF"/>
                </a:solidFill>
                <a:latin typeface="Arial"/>
                <a:cs typeface="Arial"/>
              </a:rPr>
              <a:t>Y?</a:t>
            </a:r>
            <a:endParaRPr sz="4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6021" y="1713102"/>
            <a:ext cx="3378835" cy="56515"/>
          </a:xfrm>
          <a:custGeom>
            <a:avLst/>
            <a:gdLst/>
            <a:ahLst/>
            <a:cxnLst/>
            <a:rect l="l" t="t" r="r" b="b"/>
            <a:pathLst>
              <a:path w="3378835" h="56514">
                <a:moveTo>
                  <a:pt x="3378758" y="0"/>
                </a:moveTo>
                <a:lnTo>
                  <a:pt x="0" y="0"/>
                </a:lnTo>
                <a:lnTo>
                  <a:pt x="0" y="56387"/>
                </a:lnTo>
                <a:lnTo>
                  <a:pt x="3378758" y="56387"/>
                </a:lnTo>
                <a:lnTo>
                  <a:pt x="33787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6303" y="2593848"/>
            <a:ext cx="8073390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101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sales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territory consists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existing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potential customers, 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assigned to a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salesperson.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10000"/>
              </a:lnSpc>
              <a:spcBef>
                <a:spcPts val="1614"/>
              </a:spcBef>
              <a:tabLst>
                <a:tab pos="354965" algn="l"/>
                <a:tab pos="1146175" algn="l"/>
                <a:tab pos="2613025" algn="l"/>
                <a:tab pos="3315335" algn="l"/>
                <a:tab pos="4882515" algn="l"/>
                <a:tab pos="5283200" algn="l"/>
                <a:tab pos="6799580" algn="l"/>
              </a:tabLst>
            </a:pPr>
            <a:r>
              <a:rPr sz="1900" spc="35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Most	co</a:t>
            </a:r>
            <a:r>
              <a:rPr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anies	all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t	salespeo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le	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o	geogra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hic	ter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ries,  consisting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current &amp; prospective</a:t>
            </a:r>
            <a:r>
              <a:rPr sz="24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customers.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800" u="heavy" dirty="0">
                <a:uFill>
                  <a:solidFill>
                    <a:srgbClr val="FFFFFF"/>
                  </a:solidFill>
                </a:uFill>
              </a:rPr>
              <a:t>REASON FOR SETTING</a:t>
            </a:r>
            <a:r>
              <a:rPr sz="3800" u="heavy" spc="-9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3800" u="heavy" dirty="0">
                <a:uFill>
                  <a:solidFill>
                    <a:srgbClr val="FFFFFF"/>
                  </a:solidFill>
                </a:uFill>
              </a:rPr>
              <a:t>OR </a:t>
            </a:r>
            <a:r>
              <a:rPr sz="3800" dirty="0"/>
              <a:t> </a:t>
            </a:r>
            <a:r>
              <a:rPr sz="3800" u="heavy" spc="-5" dirty="0">
                <a:uFill>
                  <a:solidFill>
                    <a:srgbClr val="FFFFFF"/>
                  </a:solidFill>
                </a:uFill>
              </a:rPr>
              <a:t>REVIEWING </a:t>
            </a:r>
            <a:r>
              <a:rPr sz="3800" u="heavy" dirty="0">
                <a:uFill>
                  <a:solidFill>
                    <a:srgbClr val="FFFFFF"/>
                  </a:solidFill>
                </a:uFill>
              </a:rPr>
              <a:t>SALES </a:t>
            </a:r>
            <a:r>
              <a:rPr sz="3800" dirty="0"/>
              <a:t> </a:t>
            </a:r>
            <a:r>
              <a:rPr sz="3800" u="heavy" spc="-5" dirty="0">
                <a:uFill>
                  <a:solidFill>
                    <a:srgbClr val="FFFFFF"/>
                  </a:solidFill>
                </a:uFill>
              </a:rPr>
              <a:t>TERRITORIES</a:t>
            </a:r>
            <a:endParaRPr sz="38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/>
              <a:t>Increase </a:t>
            </a:r>
            <a:r>
              <a:rPr spc="-5" dirty="0"/>
              <a:t>market </a:t>
            </a:r>
            <a:r>
              <a:rPr dirty="0"/>
              <a:t>or </a:t>
            </a:r>
            <a:r>
              <a:rPr spc="-5" dirty="0"/>
              <a:t>customer</a:t>
            </a:r>
            <a:r>
              <a:rPr spc="-45" dirty="0"/>
              <a:t> </a:t>
            </a:r>
            <a:r>
              <a:rPr dirty="0"/>
              <a:t>coverage.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6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pc="-5" dirty="0"/>
              <a:t>Control </a:t>
            </a:r>
            <a:r>
              <a:rPr dirty="0"/>
              <a:t>selling</a:t>
            </a:r>
            <a:r>
              <a:rPr spc="-45" dirty="0"/>
              <a:t> </a:t>
            </a:r>
            <a:r>
              <a:rPr dirty="0"/>
              <a:t>expenses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75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/>
              <a:t>Better evaluation of </a:t>
            </a:r>
            <a:r>
              <a:rPr spc="-5" dirty="0"/>
              <a:t>sales </a:t>
            </a:r>
            <a:r>
              <a:rPr dirty="0"/>
              <a:t>force</a:t>
            </a:r>
            <a:r>
              <a:rPr spc="-120" dirty="0"/>
              <a:t> </a:t>
            </a:r>
            <a:r>
              <a:rPr spc="-5" dirty="0"/>
              <a:t>performance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6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pc="-5" dirty="0"/>
              <a:t>Improve customer</a:t>
            </a:r>
            <a:r>
              <a:rPr dirty="0"/>
              <a:t> relations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6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/>
              <a:t>Increase sales </a:t>
            </a:r>
            <a:r>
              <a:rPr spc="-5" dirty="0"/>
              <a:t>force</a:t>
            </a:r>
            <a:r>
              <a:rPr spc="-55" dirty="0"/>
              <a:t> </a:t>
            </a:r>
            <a:r>
              <a:rPr spc="-5" dirty="0"/>
              <a:t>effectiveness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75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pc="-5" dirty="0"/>
              <a:t>Improve </a:t>
            </a:r>
            <a:r>
              <a:rPr dirty="0"/>
              <a:t>co-ordination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6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pc="-5" dirty="0"/>
              <a:t>Benefit </a:t>
            </a:r>
            <a:r>
              <a:rPr dirty="0"/>
              <a:t>salespeople and</a:t>
            </a:r>
            <a:r>
              <a:rPr spc="-60" dirty="0"/>
              <a:t> </a:t>
            </a:r>
            <a:r>
              <a:rPr spc="-5" dirty="0"/>
              <a:t>company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6021" y="1073022"/>
            <a:ext cx="4829810" cy="56515"/>
          </a:xfrm>
          <a:custGeom>
            <a:avLst/>
            <a:gdLst/>
            <a:ahLst/>
            <a:cxnLst/>
            <a:rect l="l" t="t" r="r" b="b"/>
            <a:pathLst>
              <a:path w="4829810" h="56515">
                <a:moveTo>
                  <a:pt x="4829606" y="0"/>
                </a:moveTo>
                <a:lnTo>
                  <a:pt x="0" y="0"/>
                </a:lnTo>
                <a:lnTo>
                  <a:pt x="0" y="56387"/>
                </a:lnTo>
                <a:lnTo>
                  <a:pt x="4829606" y="56387"/>
                </a:lnTo>
                <a:lnTo>
                  <a:pt x="4829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3372" y="470661"/>
            <a:ext cx="485648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REASON </a:t>
            </a:r>
            <a:r>
              <a:rPr dirty="0"/>
              <a:t>FOR</a:t>
            </a:r>
            <a:r>
              <a:rPr spc="-65" dirty="0"/>
              <a:t> </a:t>
            </a:r>
            <a:r>
              <a:rPr dirty="0"/>
              <a:t>NOT</a:t>
            </a:r>
          </a:p>
        </p:txBody>
      </p:sp>
      <p:sp>
        <p:nvSpPr>
          <p:cNvPr id="4" name="object 4"/>
          <p:cNvSpPr/>
          <p:nvPr/>
        </p:nvSpPr>
        <p:spPr>
          <a:xfrm>
            <a:off x="576021" y="1713102"/>
            <a:ext cx="5144135" cy="56515"/>
          </a:xfrm>
          <a:custGeom>
            <a:avLst/>
            <a:gdLst/>
            <a:ahLst/>
            <a:cxnLst/>
            <a:rect l="l" t="t" r="r" b="b"/>
            <a:pathLst>
              <a:path w="5144135" h="56514">
                <a:moveTo>
                  <a:pt x="5143550" y="0"/>
                </a:moveTo>
                <a:lnTo>
                  <a:pt x="0" y="0"/>
                </a:lnTo>
                <a:lnTo>
                  <a:pt x="0" y="56387"/>
                </a:lnTo>
                <a:lnTo>
                  <a:pt x="5143550" y="56387"/>
                </a:lnTo>
                <a:lnTo>
                  <a:pt x="51435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63372" y="1110437"/>
            <a:ext cx="517207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1" spc="-5" dirty="0">
                <a:solidFill>
                  <a:srgbClr val="FFFFFF"/>
                </a:solidFill>
                <a:latin typeface="Arial"/>
                <a:cs typeface="Arial"/>
              </a:rPr>
              <a:t>SETTING-UP</a:t>
            </a:r>
            <a:r>
              <a:rPr sz="4200" b="1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200" b="1" dirty="0">
                <a:solidFill>
                  <a:srgbClr val="FFFFFF"/>
                </a:solidFill>
                <a:latin typeface="Arial"/>
                <a:cs typeface="Arial"/>
              </a:rPr>
              <a:t>SALES</a:t>
            </a:r>
            <a:endParaRPr sz="4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76021" y="2353182"/>
            <a:ext cx="3575685" cy="56515"/>
          </a:xfrm>
          <a:custGeom>
            <a:avLst/>
            <a:gdLst/>
            <a:ahLst/>
            <a:cxnLst/>
            <a:rect l="l" t="t" r="r" b="b"/>
            <a:pathLst>
              <a:path w="3575685" h="56514">
                <a:moveTo>
                  <a:pt x="3575354" y="0"/>
                </a:moveTo>
                <a:lnTo>
                  <a:pt x="0" y="0"/>
                </a:lnTo>
                <a:lnTo>
                  <a:pt x="0" y="56387"/>
                </a:lnTo>
                <a:lnTo>
                  <a:pt x="3575354" y="56387"/>
                </a:lnTo>
                <a:lnTo>
                  <a:pt x="35753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7972" y="1751203"/>
            <a:ext cx="59753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42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4200" b="1" spc="-267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405" baseline="-13888" dirty="0">
                <a:solidFill>
                  <a:srgbClr val="89D0D5"/>
                </a:solidFill>
                <a:latin typeface="Arial"/>
                <a:cs typeface="Arial"/>
              </a:rPr>
              <a:t></a:t>
            </a:r>
            <a:endParaRPr sz="2400" baseline="-13888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45057" y="1799971"/>
            <a:ext cx="535813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300" b="1" spc="-4507" baseline="529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6300" b="1" spc="-4552" baseline="529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all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4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300" b="1" spc="-937" baseline="529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-49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300" b="1" spc="-3104" baseline="529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-79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300" b="1" spc="-3727" baseline="529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-76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6300" b="1" spc="-2654" baseline="529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000" spc="-14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300" b="1" spc="-1552" baseline="529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64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300" b="1" spc="-2415" baseline="529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-6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300" b="1" spc="-3270" baseline="529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few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n(s).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6272" y="2942666"/>
            <a:ext cx="6212205" cy="2668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Personal contacts or relationships is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basis</a:t>
            </a:r>
            <a:r>
              <a:rPr sz="20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making the</a:t>
            </a:r>
            <a:r>
              <a:rPr sz="20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sales.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186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Sales persons get demotivated due to restrictions</a:t>
            </a:r>
            <a:r>
              <a:rPr sz="20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of  sales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territory.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7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Management of the company may not be</a:t>
            </a:r>
            <a:r>
              <a:rPr sz="20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aware.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3276600"/>
            <a:ext cx="1676400" cy="106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09600" y="3276600"/>
            <a:ext cx="1676400" cy="1066800"/>
          </a:xfrm>
          <a:prstGeom prst="rect">
            <a:avLst/>
          </a:prstGeom>
          <a:ln w="9144">
            <a:solidFill>
              <a:srgbClr val="6AAC90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7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Select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Arial"/>
                <a:cs typeface="Arial"/>
              </a:rPr>
              <a:t>control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unit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0" y="3352800"/>
            <a:ext cx="1676400" cy="990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48000" y="3352800"/>
            <a:ext cx="1676400" cy="990600"/>
          </a:xfrm>
          <a:prstGeom prst="rect">
            <a:avLst/>
          </a:prstGeom>
          <a:ln w="9144">
            <a:solidFill>
              <a:srgbClr val="6AAC90"/>
            </a:solidFill>
          </a:ln>
        </p:spPr>
        <p:txBody>
          <a:bodyPr vert="horz" wrap="square" lIns="0" tIns="78105" rIns="0" bIns="0" rtlCol="0">
            <a:spAutoFit/>
          </a:bodyPr>
          <a:lstStyle/>
          <a:p>
            <a:pPr marL="185420" marR="175260" indent="-2540" algn="ctr">
              <a:lnSpc>
                <a:spcPct val="100000"/>
              </a:lnSpc>
              <a:spcBef>
                <a:spcPts val="615"/>
              </a:spcBef>
            </a:pPr>
            <a:r>
              <a:rPr sz="1800" spc="-5" dirty="0">
                <a:latin typeface="Arial"/>
                <a:cs typeface="Arial"/>
              </a:rPr>
              <a:t>Find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location  and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potential  customer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62600" y="3352800"/>
            <a:ext cx="1371600" cy="1066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562600" y="3352800"/>
            <a:ext cx="1371600" cy="1066800"/>
          </a:xfrm>
          <a:prstGeom prst="rect">
            <a:avLst/>
          </a:prstGeom>
          <a:ln w="9144">
            <a:solidFill>
              <a:srgbClr val="6AAC90"/>
            </a:solidFill>
          </a:ln>
        </p:spPr>
        <p:txBody>
          <a:bodyPr vert="horz" wrap="square" lIns="0" tIns="116205" rIns="0" bIns="0" rtlCol="0">
            <a:spAutoFit/>
          </a:bodyPr>
          <a:lstStyle/>
          <a:p>
            <a:pPr marL="210185" marR="201930" indent="1270" algn="ctr">
              <a:lnSpc>
                <a:spcPct val="100000"/>
              </a:lnSpc>
              <a:spcBef>
                <a:spcPts val="915"/>
              </a:spcBef>
            </a:pPr>
            <a:r>
              <a:rPr sz="1800" spc="-5" dirty="0">
                <a:latin typeface="Arial"/>
                <a:cs typeface="Arial"/>
              </a:rPr>
              <a:t>Decide  basic  territor</a:t>
            </a:r>
            <a:r>
              <a:rPr sz="1800" spc="-15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es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276601" y="1981200"/>
            <a:ext cx="6638925" cy="3330575"/>
            <a:chOff x="2276601" y="1981200"/>
            <a:chExt cx="6638925" cy="3330575"/>
          </a:xfrm>
        </p:grpSpPr>
        <p:sp>
          <p:nvSpPr>
            <p:cNvPr id="9" name="object 9"/>
            <p:cNvSpPr/>
            <p:nvPr/>
          </p:nvSpPr>
          <p:spPr>
            <a:xfrm>
              <a:off x="4741925" y="3861054"/>
              <a:ext cx="838200" cy="102235"/>
            </a:xfrm>
            <a:custGeom>
              <a:avLst/>
              <a:gdLst/>
              <a:ahLst/>
              <a:cxnLst/>
              <a:rect l="l" t="t" r="r" b="b"/>
              <a:pathLst>
                <a:path w="838200" h="102235">
                  <a:moveTo>
                    <a:pt x="787146" y="0"/>
                  </a:moveTo>
                  <a:lnTo>
                    <a:pt x="787146" y="25527"/>
                  </a:lnTo>
                  <a:lnTo>
                    <a:pt x="0" y="25527"/>
                  </a:lnTo>
                  <a:lnTo>
                    <a:pt x="0" y="76581"/>
                  </a:lnTo>
                  <a:lnTo>
                    <a:pt x="787146" y="76581"/>
                  </a:lnTo>
                  <a:lnTo>
                    <a:pt x="787146" y="102108"/>
                  </a:lnTo>
                  <a:lnTo>
                    <a:pt x="838200" y="51054"/>
                  </a:lnTo>
                  <a:lnTo>
                    <a:pt x="787146" y="0"/>
                  </a:lnTo>
                  <a:close/>
                </a:path>
              </a:pathLst>
            </a:custGeom>
            <a:solidFill>
              <a:srgbClr val="AF15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41925" y="3861054"/>
              <a:ext cx="838200" cy="102235"/>
            </a:xfrm>
            <a:custGeom>
              <a:avLst/>
              <a:gdLst/>
              <a:ahLst/>
              <a:cxnLst/>
              <a:rect l="l" t="t" r="r" b="b"/>
              <a:pathLst>
                <a:path w="838200" h="102235">
                  <a:moveTo>
                    <a:pt x="0" y="25527"/>
                  </a:moveTo>
                  <a:lnTo>
                    <a:pt x="787146" y="25527"/>
                  </a:lnTo>
                  <a:lnTo>
                    <a:pt x="787146" y="0"/>
                  </a:lnTo>
                  <a:lnTo>
                    <a:pt x="838200" y="51054"/>
                  </a:lnTo>
                  <a:lnTo>
                    <a:pt x="787146" y="102108"/>
                  </a:lnTo>
                  <a:lnTo>
                    <a:pt x="787146" y="76581"/>
                  </a:lnTo>
                  <a:lnTo>
                    <a:pt x="0" y="76581"/>
                  </a:lnTo>
                  <a:lnTo>
                    <a:pt x="0" y="25527"/>
                  </a:lnTo>
                  <a:close/>
                </a:path>
              </a:pathLst>
            </a:custGeom>
            <a:ln w="19812">
              <a:solidFill>
                <a:srgbClr val="800C0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948677" y="3861054"/>
              <a:ext cx="288290" cy="144780"/>
            </a:xfrm>
            <a:custGeom>
              <a:avLst/>
              <a:gdLst/>
              <a:ahLst/>
              <a:cxnLst/>
              <a:rect l="l" t="t" r="r" b="b"/>
              <a:pathLst>
                <a:path w="288290" h="144779">
                  <a:moveTo>
                    <a:pt x="215646" y="0"/>
                  </a:moveTo>
                  <a:lnTo>
                    <a:pt x="215646" y="36195"/>
                  </a:lnTo>
                  <a:lnTo>
                    <a:pt x="0" y="36195"/>
                  </a:lnTo>
                  <a:lnTo>
                    <a:pt x="0" y="108585"/>
                  </a:lnTo>
                  <a:lnTo>
                    <a:pt x="215646" y="108585"/>
                  </a:lnTo>
                  <a:lnTo>
                    <a:pt x="215646" y="144780"/>
                  </a:lnTo>
                  <a:lnTo>
                    <a:pt x="288036" y="72390"/>
                  </a:lnTo>
                  <a:lnTo>
                    <a:pt x="215646" y="0"/>
                  </a:lnTo>
                  <a:close/>
                </a:path>
              </a:pathLst>
            </a:custGeom>
            <a:solidFill>
              <a:srgbClr val="AF15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948677" y="3861054"/>
              <a:ext cx="288290" cy="144780"/>
            </a:xfrm>
            <a:custGeom>
              <a:avLst/>
              <a:gdLst/>
              <a:ahLst/>
              <a:cxnLst/>
              <a:rect l="l" t="t" r="r" b="b"/>
              <a:pathLst>
                <a:path w="288290" h="144779">
                  <a:moveTo>
                    <a:pt x="0" y="36195"/>
                  </a:moveTo>
                  <a:lnTo>
                    <a:pt x="215646" y="36195"/>
                  </a:lnTo>
                  <a:lnTo>
                    <a:pt x="215646" y="0"/>
                  </a:lnTo>
                  <a:lnTo>
                    <a:pt x="288036" y="72390"/>
                  </a:lnTo>
                  <a:lnTo>
                    <a:pt x="215646" y="144780"/>
                  </a:lnTo>
                  <a:lnTo>
                    <a:pt x="215646" y="108585"/>
                  </a:lnTo>
                  <a:lnTo>
                    <a:pt x="0" y="108585"/>
                  </a:lnTo>
                  <a:lnTo>
                    <a:pt x="0" y="36195"/>
                  </a:lnTo>
                  <a:close/>
                </a:path>
              </a:pathLst>
            </a:custGeom>
            <a:ln w="19812">
              <a:solidFill>
                <a:srgbClr val="800C0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286761" y="3861054"/>
              <a:ext cx="762000" cy="102235"/>
            </a:xfrm>
            <a:custGeom>
              <a:avLst/>
              <a:gdLst/>
              <a:ahLst/>
              <a:cxnLst/>
              <a:rect l="l" t="t" r="r" b="b"/>
              <a:pathLst>
                <a:path w="762000" h="102235">
                  <a:moveTo>
                    <a:pt x="710945" y="0"/>
                  </a:moveTo>
                  <a:lnTo>
                    <a:pt x="710945" y="25527"/>
                  </a:lnTo>
                  <a:lnTo>
                    <a:pt x="0" y="25527"/>
                  </a:lnTo>
                  <a:lnTo>
                    <a:pt x="0" y="76581"/>
                  </a:lnTo>
                  <a:lnTo>
                    <a:pt x="710945" y="76581"/>
                  </a:lnTo>
                  <a:lnTo>
                    <a:pt x="710945" y="102108"/>
                  </a:lnTo>
                  <a:lnTo>
                    <a:pt x="762000" y="51054"/>
                  </a:lnTo>
                  <a:lnTo>
                    <a:pt x="710945" y="0"/>
                  </a:lnTo>
                  <a:close/>
                </a:path>
              </a:pathLst>
            </a:custGeom>
            <a:solidFill>
              <a:srgbClr val="AF15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286761" y="3861054"/>
              <a:ext cx="762000" cy="102235"/>
            </a:xfrm>
            <a:custGeom>
              <a:avLst/>
              <a:gdLst/>
              <a:ahLst/>
              <a:cxnLst/>
              <a:rect l="l" t="t" r="r" b="b"/>
              <a:pathLst>
                <a:path w="762000" h="102235">
                  <a:moveTo>
                    <a:pt x="0" y="25527"/>
                  </a:moveTo>
                  <a:lnTo>
                    <a:pt x="710945" y="25527"/>
                  </a:lnTo>
                  <a:lnTo>
                    <a:pt x="710945" y="0"/>
                  </a:lnTo>
                  <a:lnTo>
                    <a:pt x="762000" y="51054"/>
                  </a:lnTo>
                  <a:lnTo>
                    <a:pt x="710945" y="102108"/>
                  </a:lnTo>
                  <a:lnTo>
                    <a:pt x="710945" y="76581"/>
                  </a:lnTo>
                  <a:lnTo>
                    <a:pt x="0" y="76581"/>
                  </a:lnTo>
                  <a:lnTo>
                    <a:pt x="0" y="25527"/>
                  </a:lnTo>
                  <a:close/>
                </a:path>
              </a:pathLst>
            </a:custGeom>
            <a:ln w="19812">
              <a:solidFill>
                <a:srgbClr val="800C0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235951" y="2439923"/>
              <a:ext cx="4445" cy="2789555"/>
            </a:xfrm>
            <a:custGeom>
              <a:avLst/>
              <a:gdLst/>
              <a:ahLst/>
              <a:cxnLst/>
              <a:rect l="l" t="t" r="r" b="b"/>
              <a:pathLst>
                <a:path w="4445" h="2789554">
                  <a:moveTo>
                    <a:pt x="4318" y="0"/>
                  </a:moveTo>
                  <a:lnTo>
                    <a:pt x="0" y="2789174"/>
                  </a:lnTo>
                </a:path>
              </a:pathLst>
            </a:custGeom>
            <a:ln w="9144">
              <a:solidFill>
                <a:srgbClr val="AF151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236713" y="2349245"/>
              <a:ext cx="288290" cy="144780"/>
            </a:xfrm>
            <a:custGeom>
              <a:avLst/>
              <a:gdLst/>
              <a:ahLst/>
              <a:cxnLst/>
              <a:rect l="l" t="t" r="r" b="b"/>
              <a:pathLst>
                <a:path w="288290" h="144780">
                  <a:moveTo>
                    <a:pt x="215645" y="0"/>
                  </a:moveTo>
                  <a:lnTo>
                    <a:pt x="215645" y="36194"/>
                  </a:lnTo>
                  <a:lnTo>
                    <a:pt x="0" y="36194"/>
                  </a:lnTo>
                  <a:lnTo>
                    <a:pt x="0" y="108584"/>
                  </a:lnTo>
                  <a:lnTo>
                    <a:pt x="215645" y="108584"/>
                  </a:lnTo>
                  <a:lnTo>
                    <a:pt x="215645" y="144779"/>
                  </a:lnTo>
                  <a:lnTo>
                    <a:pt x="288035" y="72389"/>
                  </a:lnTo>
                  <a:lnTo>
                    <a:pt x="215645" y="0"/>
                  </a:lnTo>
                  <a:close/>
                </a:path>
              </a:pathLst>
            </a:custGeom>
            <a:solidFill>
              <a:srgbClr val="AF15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236713" y="2349245"/>
              <a:ext cx="288290" cy="144780"/>
            </a:xfrm>
            <a:custGeom>
              <a:avLst/>
              <a:gdLst/>
              <a:ahLst/>
              <a:cxnLst/>
              <a:rect l="l" t="t" r="r" b="b"/>
              <a:pathLst>
                <a:path w="288290" h="144780">
                  <a:moveTo>
                    <a:pt x="0" y="36194"/>
                  </a:moveTo>
                  <a:lnTo>
                    <a:pt x="215645" y="36194"/>
                  </a:lnTo>
                  <a:lnTo>
                    <a:pt x="215645" y="0"/>
                  </a:lnTo>
                  <a:lnTo>
                    <a:pt x="288035" y="72389"/>
                  </a:lnTo>
                  <a:lnTo>
                    <a:pt x="215645" y="144779"/>
                  </a:lnTo>
                  <a:lnTo>
                    <a:pt x="215645" y="108584"/>
                  </a:lnTo>
                  <a:lnTo>
                    <a:pt x="0" y="108584"/>
                  </a:lnTo>
                  <a:lnTo>
                    <a:pt x="0" y="36194"/>
                  </a:lnTo>
                  <a:close/>
                </a:path>
              </a:pathLst>
            </a:custGeom>
            <a:ln w="19812">
              <a:solidFill>
                <a:srgbClr val="800C0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236713" y="5157977"/>
              <a:ext cx="288290" cy="143510"/>
            </a:xfrm>
            <a:custGeom>
              <a:avLst/>
              <a:gdLst/>
              <a:ahLst/>
              <a:cxnLst/>
              <a:rect l="l" t="t" r="r" b="b"/>
              <a:pathLst>
                <a:path w="288290" h="143510">
                  <a:moveTo>
                    <a:pt x="216407" y="0"/>
                  </a:moveTo>
                  <a:lnTo>
                    <a:pt x="216407" y="35814"/>
                  </a:lnTo>
                  <a:lnTo>
                    <a:pt x="0" y="35814"/>
                  </a:lnTo>
                  <a:lnTo>
                    <a:pt x="0" y="107442"/>
                  </a:lnTo>
                  <a:lnTo>
                    <a:pt x="216407" y="107442"/>
                  </a:lnTo>
                  <a:lnTo>
                    <a:pt x="216407" y="143256"/>
                  </a:lnTo>
                  <a:lnTo>
                    <a:pt x="288035" y="71628"/>
                  </a:lnTo>
                  <a:lnTo>
                    <a:pt x="216407" y="0"/>
                  </a:lnTo>
                  <a:close/>
                </a:path>
              </a:pathLst>
            </a:custGeom>
            <a:solidFill>
              <a:srgbClr val="AF15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236713" y="5157977"/>
              <a:ext cx="288290" cy="143510"/>
            </a:xfrm>
            <a:custGeom>
              <a:avLst/>
              <a:gdLst/>
              <a:ahLst/>
              <a:cxnLst/>
              <a:rect l="l" t="t" r="r" b="b"/>
              <a:pathLst>
                <a:path w="288290" h="143510">
                  <a:moveTo>
                    <a:pt x="0" y="107442"/>
                  </a:moveTo>
                  <a:lnTo>
                    <a:pt x="216407" y="107442"/>
                  </a:lnTo>
                  <a:lnTo>
                    <a:pt x="216407" y="143256"/>
                  </a:lnTo>
                  <a:lnTo>
                    <a:pt x="288035" y="71628"/>
                  </a:lnTo>
                  <a:lnTo>
                    <a:pt x="216407" y="0"/>
                  </a:lnTo>
                  <a:lnTo>
                    <a:pt x="216407" y="35814"/>
                  </a:lnTo>
                  <a:lnTo>
                    <a:pt x="0" y="35814"/>
                  </a:lnTo>
                  <a:lnTo>
                    <a:pt x="0" y="107442"/>
                  </a:lnTo>
                  <a:close/>
                </a:path>
              </a:pathLst>
            </a:custGeom>
            <a:ln w="19812">
              <a:solidFill>
                <a:srgbClr val="800C0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543799" y="1981200"/>
              <a:ext cx="1371600" cy="9906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7543800" y="1981200"/>
            <a:ext cx="1371600" cy="990600"/>
          </a:xfrm>
          <a:prstGeom prst="rect">
            <a:avLst/>
          </a:prstGeom>
          <a:ln w="9144">
            <a:solidFill>
              <a:srgbClr val="6AAC90"/>
            </a:solidFill>
          </a:ln>
        </p:spPr>
        <p:txBody>
          <a:bodyPr vert="horz" wrap="square" lIns="0" tIns="215265" rIns="0" bIns="0" rtlCol="0">
            <a:spAutoFit/>
          </a:bodyPr>
          <a:lstStyle/>
          <a:p>
            <a:pPr marL="306070" marR="201295" indent="-94615">
              <a:lnSpc>
                <a:spcPct val="100000"/>
              </a:lnSpc>
              <a:spcBef>
                <a:spcPts val="1695"/>
              </a:spcBef>
            </a:pPr>
            <a:r>
              <a:rPr sz="1800" spc="-5" dirty="0">
                <a:latin typeface="Arial"/>
                <a:cs typeface="Arial"/>
              </a:rPr>
              <a:t>Use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build  method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543800" y="4800600"/>
            <a:ext cx="1371600" cy="1066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543800" y="4800600"/>
            <a:ext cx="1371600" cy="1066800"/>
          </a:xfrm>
          <a:prstGeom prst="rect">
            <a:avLst/>
          </a:prstGeom>
          <a:ln w="9144">
            <a:solidFill>
              <a:srgbClr val="6AAC90"/>
            </a:solidFill>
          </a:ln>
        </p:spPr>
        <p:txBody>
          <a:bodyPr vert="horz" wrap="square" lIns="0" tIns="116840" rIns="0" bIns="0" rtlCol="0">
            <a:spAutoFit/>
          </a:bodyPr>
          <a:lstStyle/>
          <a:p>
            <a:pPr marL="130810" marR="122555" algn="ctr">
              <a:lnSpc>
                <a:spcPct val="100000"/>
              </a:lnSpc>
              <a:spcBef>
                <a:spcPts val="920"/>
              </a:spcBef>
            </a:pPr>
            <a:r>
              <a:rPr sz="1800" spc="-5" dirty="0">
                <a:latin typeface="Arial"/>
                <a:cs typeface="Arial"/>
              </a:rPr>
              <a:t>Use  br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ak</a:t>
            </a:r>
            <a:r>
              <a:rPr sz="1800" spc="-15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spc="-5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n  method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800" dirty="0"/>
              <a:t>PROCEDURE </a:t>
            </a:r>
            <a:r>
              <a:rPr sz="3800" spc="5" dirty="0"/>
              <a:t>FOR  </a:t>
            </a:r>
            <a:r>
              <a:rPr sz="3800" dirty="0"/>
              <a:t>DESIGNING</a:t>
            </a:r>
            <a:r>
              <a:rPr sz="3800" spc="-105" dirty="0"/>
              <a:t> </a:t>
            </a:r>
            <a:r>
              <a:rPr sz="3800" dirty="0"/>
              <a:t>SALES  </a:t>
            </a:r>
            <a:r>
              <a:rPr sz="3800" spc="-5" dirty="0"/>
              <a:t>TERRITORIES</a:t>
            </a:r>
            <a:endParaRPr sz="3800"/>
          </a:p>
        </p:txBody>
      </p:sp>
      <p:sp>
        <p:nvSpPr>
          <p:cNvPr id="25" name="object 25"/>
          <p:cNvSpPr txBox="1"/>
          <p:nvPr/>
        </p:nvSpPr>
        <p:spPr>
          <a:xfrm>
            <a:off x="7991856" y="3788664"/>
            <a:ext cx="541020" cy="370840"/>
          </a:xfrm>
          <a:prstGeom prst="rect">
            <a:avLst/>
          </a:prstGeom>
          <a:ln w="9144">
            <a:solidFill>
              <a:srgbClr val="FFFFFF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320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372" y="470661"/>
            <a:ext cx="404558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CONTROL</a:t>
            </a:r>
            <a:r>
              <a:rPr spc="-175" dirty="0"/>
              <a:t> </a:t>
            </a:r>
            <a:r>
              <a:rPr dirty="0"/>
              <a:t>UNIT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4475"/>
            <a:ext cx="2318385" cy="3480435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States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Metros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Cities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Districts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40" dirty="0">
                <a:solidFill>
                  <a:srgbClr val="FFFFFF"/>
                </a:solidFill>
                <a:latin typeface="Arial"/>
                <a:cs typeface="Arial"/>
              </a:rPr>
              <a:t>Towns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Pin Code</a:t>
            </a:r>
            <a:r>
              <a:rPr sz="20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Areas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Industrial</a:t>
            </a:r>
            <a:r>
              <a:rPr sz="20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Estates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Major</a:t>
            </a:r>
            <a:r>
              <a:rPr sz="20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Customers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83555" y="2006853"/>
            <a:ext cx="315468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393315" algn="l"/>
              </a:tabLst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Why</a:t>
            </a:r>
            <a:r>
              <a:rPr sz="1800" b="1" spc="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nager	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sh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uld 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select smallest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control</a:t>
            </a:r>
            <a:r>
              <a:rPr sz="18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unit?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194945" indent="-182245">
              <a:lnSpc>
                <a:spcPct val="100000"/>
              </a:lnSpc>
              <a:buSzPct val="94444"/>
              <a:buFont typeface="Wingdings"/>
              <a:buChar char=""/>
              <a:tabLst>
                <a:tab pos="194945" algn="l"/>
                <a:tab pos="803275" algn="l"/>
                <a:tab pos="1704339" algn="l"/>
                <a:tab pos="2441575" algn="l"/>
              </a:tabLst>
            </a:pP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trol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its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’	</a:t>
            </a: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ark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83555" y="3104515"/>
            <a:ext cx="31546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88390" algn="l"/>
                <a:tab pos="1684655" algn="l"/>
                <a:tab pos="2214880" algn="l"/>
              </a:tabLst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tia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	the	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com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any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83555" y="3378834"/>
            <a:ext cx="31559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12165" algn="l"/>
                <a:tab pos="1945005" algn="l"/>
                <a:tab pos="2886710" algn="l"/>
              </a:tabLst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sa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	p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ot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nt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shou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	be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83555" y="3653154"/>
            <a:ext cx="21437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possible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8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calculate.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41566" y="4201490"/>
            <a:ext cx="12979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0">
              <a:lnSpc>
                <a:spcPct val="100000"/>
              </a:lnSpc>
              <a:spcBef>
                <a:spcPts val="100"/>
              </a:spcBef>
              <a:tabLst>
                <a:tab pos="1092835" algn="l"/>
              </a:tabLst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	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028700" algn="l"/>
              </a:tabLst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sh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uld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	be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12255" y="4201490"/>
            <a:ext cx="820419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units</a:t>
            </a:r>
            <a:endParaRPr sz="180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</a:pP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46950" y="4750689"/>
            <a:ext cx="89026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tentative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04534" y="5025008"/>
            <a:ext cx="11550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boundaries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12153" y="5025008"/>
            <a:ext cx="19272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69720">
              <a:lnSpc>
                <a:spcPct val="100000"/>
              </a:lnSpc>
              <a:spcBef>
                <a:spcPts val="100"/>
              </a:spcBef>
              <a:tabLst>
                <a:tab pos="570230" algn="l"/>
                <a:tab pos="1493520" algn="l"/>
              </a:tabLst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e 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to	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make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83555" y="4201490"/>
            <a:ext cx="104013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SzPct val="94444"/>
              <a:buFont typeface="Wingdings"/>
              <a:buChar char=""/>
              <a:tabLst>
                <a:tab pos="195580" algn="l"/>
              </a:tabLst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dd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ition 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control  possible 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territory 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modified  territor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800" dirty="0"/>
              <a:t>FIND </a:t>
            </a:r>
            <a:r>
              <a:rPr sz="3800" spc="-35" dirty="0"/>
              <a:t>LOCATION </a:t>
            </a:r>
            <a:r>
              <a:rPr sz="3800" dirty="0"/>
              <a:t>AND  POTENTIAL</a:t>
            </a:r>
            <a:r>
              <a:rPr sz="3800" spc="-125" dirty="0"/>
              <a:t> </a:t>
            </a:r>
            <a:r>
              <a:rPr sz="3800" spc="-10" dirty="0"/>
              <a:t>CUSTOMER</a:t>
            </a:r>
            <a:endParaRPr sz="3800"/>
          </a:p>
        </p:txBody>
      </p:sp>
      <p:sp>
        <p:nvSpPr>
          <p:cNvPr id="3" name="object 3"/>
          <p:cNvSpPr txBox="1"/>
          <p:nvPr/>
        </p:nvSpPr>
        <p:spPr>
          <a:xfrm>
            <a:off x="906272" y="2171826"/>
            <a:ext cx="6553834" cy="3302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1500" spc="285" dirty="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Identification of the buyers as precisely as</a:t>
            </a:r>
            <a:r>
              <a:rPr sz="1900" spc="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possible.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5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500" spc="285" dirty="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Present &amp; potential buyers indicate Market</a:t>
            </a:r>
            <a:r>
              <a:rPr sz="1900" spc="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Potential.</a:t>
            </a:r>
            <a:endParaRPr sz="1900">
              <a:latin typeface="Arial"/>
              <a:cs typeface="Arial"/>
            </a:endParaRPr>
          </a:p>
          <a:p>
            <a:pPr marL="355600" marR="7620" indent="-342900" algn="just">
              <a:lnSpc>
                <a:spcPct val="150000"/>
              </a:lnSpc>
              <a:spcBef>
                <a:spcPts val="994"/>
              </a:spcBef>
            </a:pPr>
            <a:r>
              <a:rPr sz="1500" spc="285" dirty="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sz="1900" dirty="0">
                <a:solidFill>
                  <a:srgbClr val="FFFFFF"/>
                </a:solidFill>
                <a:latin typeface="Arial"/>
                <a:cs typeface="Arial"/>
              </a:rPr>
              <a:t>Determination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of Sales Potential i.e. </a:t>
            </a:r>
            <a:r>
              <a:rPr sz="1900" spc="-10" dirty="0">
                <a:solidFill>
                  <a:srgbClr val="FFFFFF"/>
                </a:solidFill>
                <a:latin typeface="Arial"/>
                <a:cs typeface="Arial"/>
              </a:rPr>
              <a:t>unit’s </a:t>
            </a:r>
            <a:r>
              <a:rPr sz="1900" spc="-70" dirty="0">
                <a:solidFill>
                  <a:srgbClr val="FFFFFF"/>
                </a:solidFill>
                <a:latin typeface="Arial"/>
                <a:cs typeface="Arial"/>
              </a:rPr>
              <a:t>market 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potential that the company has an opportunity to</a:t>
            </a:r>
            <a:r>
              <a:rPr sz="1900" spc="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obtain.</a:t>
            </a:r>
            <a:endParaRPr sz="1900">
              <a:latin typeface="Arial"/>
              <a:cs typeface="Arial"/>
            </a:endParaRPr>
          </a:p>
          <a:p>
            <a:pPr marL="355600" marR="5080" indent="-342900" algn="just">
              <a:lnSpc>
                <a:spcPct val="150100"/>
              </a:lnSpc>
              <a:spcBef>
                <a:spcPts val="1005"/>
              </a:spcBef>
            </a:pPr>
            <a:r>
              <a:rPr sz="1500" spc="285" dirty="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sz="1900" dirty="0">
                <a:solidFill>
                  <a:srgbClr val="FFFFFF"/>
                </a:solidFill>
                <a:latin typeface="Arial"/>
                <a:cs typeface="Arial"/>
              </a:rPr>
              <a:t>Market potential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1900" dirty="0">
                <a:solidFill>
                  <a:srgbClr val="FFFFFF"/>
                </a:solidFill>
                <a:latin typeface="Arial"/>
                <a:cs typeface="Arial"/>
              </a:rPr>
              <a:t>converted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900" dirty="0">
                <a:solidFill>
                  <a:srgbClr val="FFFFFF"/>
                </a:solidFill>
                <a:latin typeface="Arial"/>
                <a:cs typeface="Arial"/>
              </a:rPr>
              <a:t>sales potential </a:t>
            </a:r>
            <a:r>
              <a:rPr sz="1900" spc="-210" dirty="0">
                <a:solidFill>
                  <a:srgbClr val="FFFFFF"/>
                </a:solidFill>
                <a:latin typeface="Arial"/>
                <a:cs typeface="Arial"/>
              </a:rPr>
              <a:t>by  </a:t>
            </a:r>
            <a:r>
              <a:rPr sz="1900" dirty="0">
                <a:solidFill>
                  <a:srgbClr val="FFFFFF"/>
                </a:solidFill>
                <a:latin typeface="Arial"/>
                <a:cs typeface="Arial"/>
              </a:rPr>
              <a:t>analyzing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900" dirty="0">
                <a:solidFill>
                  <a:srgbClr val="FFFFFF"/>
                </a:solidFill>
                <a:latin typeface="Arial"/>
                <a:cs typeface="Arial"/>
              </a:rPr>
              <a:t>historical market share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1900" dirty="0">
                <a:solidFill>
                  <a:srgbClr val="FFFFFF"/>
                </a:solidFill>
                <a:latin typeface="Arial"/>
                <a:cs typeface="Arial"/>
              </a:rPr>
              <a:t>adjusting for 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changes in company &amp; competitor selling</a:t>
            </a:r>
            <a:r>
              <a:rPr sz="1900" spc="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strategies.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DECIDE</a:t>
            </a:r>
            <a:r>
              <a:rPr spc="-50" dirty="0"/>
              <a:t> </a:t>
            </a:r>
            <a:r>
              <a:rPr spc="-5" dirty="0"/>
              <a:t>BASIC  </a:t>
            </a:r>
            <a:r>
              <a:rPr spc="-10" dirty="0"/>
              <a:t>TERRITORIES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6272" y="2510155"/>
            <a:ext cx="598170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Build-up Method – The objective is to equalise</a:t>
            </a:r>
            <a:r>
              <a:rPr sz="2000" spc="-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the  work load of sales</a:t>
            </a:r>
            <a:r>
              <a:rPr sz="20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person.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6272" y="4110609"/>
            <a:ext cx="589724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Breakdown Method – The objective is to</a:t>
            </a:r>
            <a:r>
              <a:rPr sz="2000" spc="-1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equalise  sales potential of</a:t>
            </a:r>
            <a:r>
              <a:rPr sz="20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territories.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934338"/>
            <a:ext cx="53213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b="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/>
              <a:t>Procedures followed in </a:t>
            </a:r>
            <a:r>
              <a:rPr sz="2000" spc="-5" dirty="0"/>
              <a:t>Build-up</a:t>
            </a:r>
            <a:r>
              <a:rPr sz="2000" spc="-100" dirty="0"/>
              <a:t> </a:t>
            </a:r>
            <a:r>
              <a:rPr sz="2000" dirty="0"/>
              <a:t>Method: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3525773"/>
            <a:ext cx="56661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Procedures followed in Breakdown</a:t>
            </a:r>
            <a:r>
              <a:rPr sz="20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Method: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1" y="2061210"/>
            <a:ext cx="1583690" cy="1080770"/>
          </a:xfrm>
          <a:prstGeom prst="rect">
            <a:avLst/>
          </a:prstGeom>
          <a:ln w="19812">
            <a:solidFill>
              <a:srgbClr val="800C0A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750">
              <a:latin typeface="Times New Roman"/>
              <a:cs typeface="Times New Roman"/>
            </a:endParaRPr>
          </a:p>
          <a:p>
            <a:pPr marL="229235" marR="297180" indent="28575">
              <a:lnSpc>
                <a:spcPct val="100000"/>
              </a:lnSpc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Decide call  frequencies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8810" y="2061210"/>
            <a:ext cx="1583690" cy="1080770"/>
          </a:xfrm>
          <a:prstGeom prst="rect">
            <a:avLst/>
          </a:prstGeom>
          <a:ln w="19811">
            <a:solidFill>
              <a:srgbClr val="800C0A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100330" marR="94615" indent="-1270" algn="ctr">
              <a:lnSpc>
                <a:spcPct val="100000"/>
              </a:lnSpc>
              <a:spcBef>
                <a:spcPts val="320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Calculate total  number of</a:t>
            </a:r>
            <a:r>
              <a:rPr sz="16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calls  in each control  unit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770121" y="2051050"/>
            <a:ext cx="5384800" cy="1101090"/>
            <a:chOff x="3770121" y="2051050"/>
            <a:chExt cx="5384800" cy="1101090"/>
          </a:xfrm>
        </p:grpSpPr>
        <p:sp>
          <p:nvSpPr>
            <p:cNvPr id="7" name="object 7"/>
            <p:cNvSpPr/>
            <p:nvPr/>
          </p:nvSpPr>
          <p:spPr>
            <a:xfrm>
              <a:off x="3780281" y="2061210"/>
              <a:ext cx="3456940" cy="1080770"/>
            </a:xfrm>
            <a:custGeom>
              <a:avLst/>
              <a:gdLst/>
              <a:ahLst/>
              <a:cxnLst/>
              <a:rect l="l" t="t" r="r" b="b"/>
              <a:pathLst>
                <a:path w="3456940" h="1080770">
                  <a:moveTo>
                    <a:pt x="0" y="1080515"/>
                  </a:moveTo>
                  <a:lnTo>
                    <a:pt x="1584960" y="1080515"/>
                  </a:lnTo>
                  <a:lnTo>
                    <a:pt x="1584960" y="0"/>
                  </a:lnTo>
                  <a:lnTo>
                    <a:pt x="0" y="0"/>
                  </a:lnTo>
                  <a:lnTo>
                    <a:pt x="0" y="1080515"/>
                  </a:lnTo>
                  <a:close/>
                </a:path>
                <a:path w="3456940" h="1080770">
                  <a:moveTo>
                    <a:pt x="1872995" y="1080515"/>
                  </a:moveTo>
                  <a:lnTo>
                    <a:pt x="3456431" y="1080515"/>
                  </a:lnTo>
                  <a:lnTo>
                    <a:pt x="3456431" y="0"/>
                  </a:lnTo>
                  <a:lnTo>
                    <a:pt x="1872995" y="0"/>
                  </a:lnTo>
                  <a:lnTo>
                    <a:pt x="1872995" y="1080515"/>
                  </a:lnTo>
                  <a:close/>
                </a:path>
              </a:pathLst>
            </a:custGeom>
            <a:ln w="19812">
              <a:solidFill>
                <a:srgbClr val="800C0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61325" y="2061210"/>
              <a:ext cx="1583690" cy="1080770"/>
            </a:xfrm>
            <a:custGeom>
              <a:avLst/>
              <a:gdLst/>
              <a:ahLst/>
              <a:cxnLst/>
              <a:rect l="l" t="t" r="r" b="b"/>
              <a:pathLst>
                <a:path w="1583690" h="1080770">
                  <a:moveTo>
                    <a:pt x="0" y="1080515"/>
                  </a:moveTo>
                  <a:lnTo>
                    <a:pt x="1583435" y="1080515"/>
                  </a:lnTo>
                  <a:lnTo>
                    <a:pt x="1583435" y="0"/>
                  </a:lnTo>
                  <a:lnTo>
                    <a:pt x="0" y="0"/>
                  </a:lnTo>
                  <a:lnTo>
                    <a:pt x="0" y="1080515"/>
                  </a:lnTo>
                  <a:close/>
                </a:path>
              </a:pathLst>
            </a:custGeom>
            <a:ln w="19811">
              <a:solidFill>
                <a:srgbClr val="800C0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989323" y="2089785"/>
            <a:ext cx="116649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Estimate  workload  capacity of</a:t>
            </a:r>
            <a:r>
              <a:rPr sz="16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a  Sa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esperson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07202" y="2377820"/>
            <a:ext cx="134747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0190" marR="5080" indent="-238125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Make</a:t>
            </a:r>
            <a:r>
              <a:rPr sz="16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tentative  territories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771256" y="2377820"/>
            <a:ext cx="11976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7165" marR="5080" indent="-1651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Develop</a:t>
            </a:r>
            <a:r>
              <a:rPr sz="16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final  territories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2437" y="1727962"/>
            <a:ext cx="53911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Step</a:t>
            </a:r>
            <a:r>
              <a:rPr sz="14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46705" y="1727962"/>
            <a:ext cx="53911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Step</a:t>
            </a:r>
            <a:r>
              <a:rPr sz="14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19447" y="1727962"/>
            <a:ext cx="53911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Step</a:t>
            </a:r>
            <a:r>
              <a:rPr sz="14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91809" y="1727962"/>
            <a:ext cx="53911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Step</a:t>
            </a:r>
            <a:r>
              <a:rPr sz="14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036432" y="1727962"/>
            <a:ext cx="53911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Step</a:t>
            </a:r>
            <a:r>
              <a:rPr sz="14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577086" y="2548635"/>
            <a:ext cx="330200" cy="103505"/>
          </a:xfrm>
          <a:custGeom>
            <a:avLst/>
            <a:gdLst/>
            <a:ahLst/>
            <a:cxnLst/>
            <a:rect l="l" t="t" r="r" b="b"/>
            <a:pathLst>
              <a:path w="330200" h="103505">
                <a:moveTo>
                  <a:pt x="319154" y="57658"/>
                </a:moveTo>
                <a:lnTo>
                  <a:pt x="293883" y="57763"/>
                </a:lnTo>
                <a:lnTo>
                  <a:pt x="235076" y="92455"/>
                </a:lnTo>
                <a:lnTo>
                  <a:pt x="234061" y="96392"/>
                </a:lnTo>
                <a:lnTo>
                  <a:pt x="235838" y="99440"/>
                </a:lnTo>
                <a:lnTo>
                  <a:pt x="237616" y="102362"/>
                </a:lnTo>
                <a:lnTo>
                  <a:pt x="241553" y="103377"/>
                </a:lnTo>
                <a:lnTo>
                  <a:pt x="244475" y="101600"/>
                </a:lnTo>
                <a:lnTo>
                  <a:pt x="319154" y="57658"/>
                </a:lnTo>
                <a:close/>
              </a:path>
              <a:path w="330200" h="103505">
                <a:moveTo>
                  <a:pt x="293637" y="45064"/>
                </a:moveTo>
                <a:lnTo>
                  <a:pt x="6350" y="46354"/>
                </a:lnTo>
                <a:lnTo>
                  <a:pt x="2793" y="46481"/>
                </a:lnTo>
                <a:lnTo>
                  <a:pt x="0" y="49275"/>
                </a:lnTo>
                <a:lnTo>
                  <a:pt x="0" y="56261"/>
                </a:lnTo>
                <a:lnTo>
                  <a:pt x="2920" y="59181"/>
                </a:lnTo>
                <a:lnTo>
                  <a:pt x="6350" y="59054"/>
                </a:lnTo>
                <a:lnTo>
                  <a:pt x="293883" y="57763"/>
                </a:lnTo>
                <a:lnTo>
                  <a:pt x="304622" y="51424"/>
                </a:lnTo>
                <a:lnTo>
                  <a:pt x="293637" y="45064"/>
                </a:lnTo>
                <a:close/>
              </a:path>
              <a:path w="330200" h="103505">
                <a:moveTo>
                  <a:pt x="304622" y="51424"/>
                </a:moveTo>
                <a:lnTo>
                  <a:pt x="293883" y="57763"/>
                </a:lnTo>
                <a:lnTo>
                  <a:pt x="319154" y="57658"/>
                </a:lnTo>
                <a:lnTo>
                  <a:pt x="320449" y="56896"/>
                </a:lnTo>
                <a:lnTo>
                  <a:pt x="314070" y="56896"/>
                </a:lnTo>
                <a:lnTo>
                  <a:pt x="304622" y="51424"/>
                </a:lnTo>
                <a:close/>
              </a:path>
              <a:path w="330200" h="103505">
                <a:moveTo>
                  <a:pt x="323435" y="55138"/>
                </a:moveTo>
                <a:lnTo>
                  <a:pt x="319154" y="57658"/>
                </a:lnTo>
                <a:lnTo>
                  <a:pt x="320801" y="57658"/>
                </a:lnTo>
                <a:lnTo>
                  <a:pt x="323435" y="55138"/>
                </a:lnTo>
                <a:close/>
              </a:path>
              <a:path w="330200" h="103505">
                <a:moveTo>
                  <a:pt x="314070" y="45847"/>
                </a:moveTo>
                <a:lnTo>
                  <a:pt x="304622" y="51424"/>
                </a:lnTo>
                <a:lnTo>
                  <a:pt x="314070" y="56896"/>
                </a:lnTo>
                <a:lnTo>
                  <a:pt x="314070" y="45847"/>
                </a:lnTo>
                <a:close/>
              </a:path>
              <a:path w="330200" h="103505">
                <a:moveTo>
                  <a:pt x="320480" y="45847"/>
                </a:moveTo>
                <a:lnTo>
                  <a:pt x="314070" y="45847"/>
                </a:lnTo>
                <a:lnTo>
                  <a:pt x="314070" y="56896"/>
                </a:lnTo>
                <a:lnTo>
                  <a:pt x="320449" y="56896"/>
                </a:lnTo>
                <a:lnTo>
                  <a:pt x="323435" y="55138"/>
                </a:lnTo>
                <a:lnTo>
                  <a:pt x="323722" y="54863"/>
                </a:lnTo>
                <a:lnTo>
                  <a:pt x="323595" y="47878"/>
                </a:lnTo>
                <a:lnTo>
                  <a:pt x="323095" y="47355"/>
                </a:lnTo>
                <a:lnTo>
                  <a:pt x="320480" y="45847"/>
                </a:lnTo>
                <a:close/>
              </a:path>
              <a:path w="330200" h="103505">
                <a:moveTo>
                  <a:pt x="323095" y="47355"/>
                </a:moveTo>
                <a:lnTo>
                  <a:pt x="323595" y="47878"/>
                </a:lnTo>
                <a:lnTo>
                  <a:pt x="323722" y="54863"/>
                </a:lnTo>
                <a:lnTo>
                  <a:pt x="323435" y="55138"/>
                </a:lnTo>
                <a:lnTo>
                  <a:pt x="329945" y="51308"/>
                </a:lnTo>
                <a:lnTo>
                  <a:pt x="323095" y="47355"/>
                </a:lnTo>
                <a:close/>
              </a:path>
              <a:path w="330200" h="103505">
                <a:moveTo>
                  <a:pt x="318939" y="44958"/>
                </a:moveTo>
                <a:lnTo>
                  <a:pt x="293637" y="45064"/>
                </a:lnTo>
                <a:lnTo>
                  <a:pt x="304622" y="51424"/>
                </a:lnTo>
                <a:lnTo>
                  <a:pt x="314070" y="45847"/>
                </a:lnTo>
                <a:lnTo>
                  <a:pt x="320480" y="45847"/>
                </a:lnTo>
                <a:lnTo>
                  <a:pt x="318939" y="44958"/>
                </a:lnTo>
                <a:close/>
              </a:path>
              <a:path w="330200" h="103505">
                <a:moveTo>
                  <a:pt x="320801" y="44958"/>
                </a:moveTo>
                <a:lnTo>
                  <a:pt x="318939" y="44958"/>
                </a:lnTo>
                <a:lnTo>
                  <a:pt x="323095" y="47355"/>
                </a:lnTo>
                <a:lnTo>
                  <a:pt x="320801" y="44958"/>
                </a:lnTo>
                <a:close/>
              </a:path>
              <a:path w="330200" h="103505">
                <a:moveTo>
                  <a:pt x="241045" y="0"/>
                </a:moveTo>
                <a:lnTo>
                  <a:pt x="237108" y="1015"/>
                </a:lnTo>
                <a:lnTo>
                  <a:pt x="235457" y="4063"/>
                </a:lnTo>
                <a:lnTo>
                  <a:pt x="233680" y="7112"/>
                </a:lnTo>
                <a:lnTo>
                  <a:pt x="234695" y="11049"/>
                </a:lnTo>
                <a:lnTo>
                  <a:pt x="237744" y="12700"/>
                </a:lnTo>
                <a:lnTo>
                  <a:pt x="293637" y="45064"/>
                </a:lnTo>
                <a:lnTo>
                  <a:pt x="318939" y="44958"/>
                </a:lnTo>
                <a:lnTo>
                  <a:pt x="241045" y="0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485134" y="2513583"/>
            <a:ext cx="4074795" cy="175260"/>
          </a:xfrm>
          <a:custGeom>
            <a:avLst/>
            <a:gdLst/>
            <a:ahLst/>
            <a:cxnLst/>
            <a:rect l="l" t="t" r="r" b="b"/>
            <a:pathLst>
              <a:path w="4074795" h="175260">
                <a:moveTo>
                  <a:pt x="329946" y="51308"/>
                </a:moveTo>
                <a:lnTo>
                  <a:pt x="323088" y="47358"/>
                </a:lnTo>
                <a:lnTo>
                  <a:pt x="320802" y="44958"/>
                </a:lnTo>
                <a:lnTo>
                  <a:pt x="318935" y="44958"/>
                </a:lnTo>
                <a:lnTo>
                  <a:pt x="241046" y="0"/>
                </a:lnTo>
                <a:lnTo>
                  <a:pt x="237109" y="1016"/>
                </a:lnTo>
                <a:lnTo>
                  <a:pt x="235458" y="4064"/>
                </a:lnTo>
                <a:lnTo>
                  <a:pt x="233680" y="7112"/>
                </a:lnTo>
                <a:lnTo>
                  <a:pt x="234696" y="11049"/>
                </a:lnTo>
                <a:lnTo>
                  <a:pt x="237744" y="12700"/>
                </a:lnTo>
                <a:lnTo>
                  <a:pt x="293636" y="45072"/>
                </a:lnTo>
                <a:lnTo>
                  <a:pt x="6350" y="46355"/>
                </a:lnTo>
                <a:lnTo>
                  <a:pt x="2794" y="46482"/>
                </a:lnTo>
                <a:lnTo>
                  <a:pt x="0" y="49276"/>
                </a:lnTo>
                <a:lnTo>
                  <a:pt x="0" y="56261"/>
                </a:lnTo>
                <a:lnTo>
                  <a:pt x="2921" y="59182"/>
                </a:lnTo>
                <a:lnTo>
                  <a:pt x="6350" y="59055"/>
                </a:lnTo>
                <a:lnTo>
                  <a:pt x="293878" y="57772"/>
                </a:lnTo>
                <a:lnTo>
                  <a:pt x="235077" y="92456"/>
                </a:lnTo>
                <a:lnTo>
                  <a:pt x="234061" y="96393"/>
                </a:lnTo>
                <a:lnTo>
                  <a:pt x="235839" y="99441"/>
                </a:lnTo>
                <a:lnTo>
                  <a:pt x="237617" y="102362"/>
                </a:lnTo>
                <a:lnTo>
                  <a:pt x="241554" y="103378"/>
                </a:lnTo>
                <a:lnTo>
                  <a:pt x="244475" y="101600"/>
                </a:lnTo>
                <a:lnTo>
                  <a:pt x="319151" y="57658"/>
                </a:lnTo>
                <a:lnTo>
                  <a:pt x="320802" y="57658"/>
                </a:lnTo>
                <a:lnTo>
                  <a:pt x="323430" y="55143"/>
                </a:lnTo>
                <a:lnTo>
                  <a:pt x="329946" y="51308"/>
                </a:lnTo>
                <a:close/>
              </a:path>
              <a:path w="4074795" h="175260">
                <a:moveTo>
                  <a:pt x="2202942" y="122936"/>
                </a:moveTo>
                <a:lnTo>
                  <a:pt x="2196084" y="118986"/>
                </a:lnTo>
                <a:lnTo>
                  <a:pt x="2193798" y="116586"/>
                </a:lnTo>
                <a:lnTo>
                  <a:pt x="2191931" y="116586"/>
                </a:lnTo>
                <a:lnTo>
                  <a:pt x="2114042" y="71628"/>
                </a:lnTo>
                <a:lnTo>
                  <a:pt x="2110105" y="72644"/>
                </a:lnTo>
                <a:lnTo>
                  <a:pt x="2108454" y="75692"/>
                </a:lnTo>
                <a:lnTo>
                  <a:pt x="2106676" y="78740"/>
                </a:lnTo>
                <a:lnTo>
                  <a:pt x="2107692" y="82677"/>
                </a:lnTo>
                <a:lnTo>
                  <a:pt x="2110740" y="84328"/>
                </a:lnTo>
                <a:lnTo>
                  <a:pt x="2166632" y="116700"/>
                </a:lnTo>
                <a:lnTo>
                  <a:pt x="1879346" y="117983"/>
                </a:lnTo>
                <a:lnTo>
                  <a:pt x="1875790" y="118110"/>
                </a:lnTo>
                <a:lnTo>
                  <a:pt x="1872996" y="120904"/>
                </a:lnTo>
                <a:lnTo>
                  <a:pt x="1872996" y="127889"/>
                </a:lnTo>
                <a:lnTo>
                  <a:pt x="1875917" y="130810"/>
                </a:lnTo>
                <a:lnTo>
                  <a:pt x="1879346" y="130683"/>
                </a:lnTo>
                <a:lnTo>
                  <a:pt x="2166874" y="129400"/>
                </a:lnTo>
                <a:lnTo>
                  <a:pt x="2108073" y="164084"/>
                </a:lnTo>
                <a:lnTo>
                  <a:pt x="2107057" y="168021"/>
                </a:lnTo>
                <a:lnTo>
                  <a:pt x="2108835" y="171069"/>
                </a:lnTo>
                <a:lnTo>
                  <a:pt x="2110613" y="173990"/>
                </a:lnTo>
                <a:lnTo>
                  <a:pt x="2114550" y="175006"/>
                </a:lnTo>
                <a:lnTo>
                  <a:pt x="2117471" y="173228"/>
                </a:lnTo>
                <a:lnTo>
                  <a:pt x="2192147" y="129286"/>
                </a:lnTo>
                <a:lnTo>
                  <a:pt x="2193798" y="129286"/>
                </a:lnTo>
                <a:lnTo>
                  <a:pt x="2196427" y="126771"/>
                </a:lnTo>
                <a:lnTo>
                  <a:pt x="2202942" y="122936"/>
                </a:lnTo>
                <a:close/>
              </a:path>
              <a:path w="4074795" h="175260">
                <a:moveTo>
                  <a:pt x="4074414" y="122936"/>
                </a:moveTo>
                <a:lnTo>
                  <a:pt x="4067556" y="118986"/>
                </a:lnTo>
                <a:lnTo>
                  <a:pt x="4065270" y="116586"/>
                </a:lnTo>
                <a:lnTo>
                  <a:pt x="4063403" y="116586"/>
                </a:lnTo>
                <a:lnTo>
                  <a:pt x="3985514" y="71628"/>
                </a:lnTo>
                <a:lnTo>
                  <a:pt x="3981577" y="72644"/>
                </a:lnTo>
                <a:lnTo>
                  <a:pt x="3979926" y="75692"/>
                </a:lnTo>
                <a:lnTo>
                  <a:pt x="3978148" y="78740"/>
                </a:lnTo>
                <a:lnTo>
                  <a:pt x="3979164" y="82677"/>
                </a:lnTo>
                <a:lnTo>
                  <a:pt x="3982212" y="84328"/>
                </a:lnTo>
                <a:lnTo>
                  <a:pt x="4038104" y="116700"/>
                </a:lnTo>
                <a:lnTo>
                  <a:pt x="3750818" y="117983"/>
                </a:lnTo>
                <a:lnTo>
                  <a:pt x="3747262" y="118110"/>
                </a:lnTo>
                <a:lnTo>
                  <a:pt x="3744468" y="120904"/>
                </a:lnTo>
                <a:lnTo>
                  <a:pt x="3744468" y="127889"/>
                </a:lnTo>
                <a:lnTo>
                  <a:pt x="3747389" y="130810"/>
                </a:lnTo>
                <a:lnTo>
                  <a:pt x="3750818" y="130683"/>
                </a:lnTo>
                <a:lnTo>
                  <a:pt x="4038346" y="129400"/>
                </a:lnTo>
                <a:lnTo>
                  <a:pt x="3979545" y="164084"/>
                </a:lnTo>
                <a:lnTo>
                  <a:pt x="3978529" y="168021"/>
                </a:lnTo>
                <a:lnTo>
                  <a:pt x="3980307" y="171069"/>
                </a:lnTo>
                <a:lnTo>
                  <a:pt x="3982085" y="173990"/>
                </a:lnTo>
                <a:lnTo>
                  <a:pt x="3986022" y="175006"/>
                </a:lnTo>
                <a:lnTo>
                  <a:pt x="3988943" y="173228"/>
                </a:lnTo>
                <a:lnTo>
                  <a:pt x="4063619" y="129286"/>
                </a:lnTo>
                <a:lnTo>
                  <a:pt x="4065270" y="129286"/>
                </a:lnTo>
                <a:lnTo>
                  <a:pt x="4067899" y="126771"/>
                </a:lnTo>
                <a:lnTo>
                  <a:pt x="4074414" y="122936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9" name="object 19"/>
          <p:cNvGrpSpPr/>
          <p:nvPr/>
        </p:nvGrpSpPr>
        <p:grpSpPr>
          <a:xfrm>
            <a:off x="1613661" y="5003291"/>
            <a:ext cx="7541259" cy="1100455"/>
            <a:chOff x="1613661" y="5003291"/>
            <a:chExt cx="7541259" cy="1100455"/>
          </a:xfrm>
        </p:grpSpPr>
        <p:sp>
          <p:nvSpPr>
            <p:cNvPr id="20" name="object 20"/>
            <p:cNvSpPr/>
            <p:nvPr/>
          </p:nvSpPr>
          <p:spPr>
            <a:xfrm>
              <a:off x="1908809" y="5013197"/>
              <a:ext cx="1583690" cy="1080770"/>
            </a:xfrm>
            <a:custGeom>
              <a:avLst/>
              <a:gdLst/>
              <a:ahLst/>
              <a:cxnLst/>
              <a:rect l="l" t="t" r="r" b="b"/>
              <a:pathLst>
                <a:path w="1583689" h="1080770">
                  <a:moveTo>
                    <a:pt x="0" y="1080515"/>
                  </a:moveTo>
                  <a:lnTo>
                    <a:pt x="1583436" y="1080515"/>
                  </a:lnTo>
                  <a:lnTo>
                    <a:pt x="1583436" y="0"/>
                  </a:lnTo>
                  <a:lnTo>
                    <a:pt x="0" y="0"/>
                  </a:lnTo>
                  <a:lnTo>
                    <a:pt x="0" y="1080515"/>
                  </a:lnTo>
                  <a:close/>
                </a:path>
              </a:pathLst>
            </a:custGeom>
            <a:ln w="19811">
              <a:solidFill>
                <a:srgbClr val="800C0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613661" y="5537199"/>
              <a:ext cx="330200" cy="103505"/>
            </a:xfrm>
            <a:custGeom>
              <a:avLst/>
              <a:gdLst/>
              <a:ahLst/>
              <a:cxnLst/>
              <a:rect l="l" t="t" r="r" b="b"/>
              <a:pathLst>
                <a:path w="330200" h="103504">
                  <a:moveTo>
                    <a:pt x="319081" y="57703"/>
                  </a:moveTo>
                  <a:lnTo>
                    <a:pt x="293798" y="57817"/>
                  </a:lnTo>
                  <a:lnTo>
                    <a:pt x="235076" y="92468"/>
                  </a:lnTo>
                  <a:lnTo>
                    <a:pt x="234061" y="96354"/>
                  </a:lnTo>
                  <a:lnTo>
                    <a:pt x="237617" y="102400"/>
                  </a:lnTo>
                  <a:lnTo>
                    <a:pt x="241554" y="103403"/>
                  </a:lnTo>
                  <a:lnTo>
                    <a:pt x="244475" y="101625"/>
                  </a:lnTo>
                  <a:lnTo>
                    <a:pt x="319081" y="57703"/>
                  </a:lnTo>
                  <a:close/>
                </a:path>
                <a:path w="330200" h="103504">
                  <a:moveTo>
                    <a:pt x="293685" y="45063"/>
                  </a:moveTo>
                  <a:lnTo>
                    <a:pt x="6350" y="46355"/>
                  </a:lnTo>
                  <a:lnTo>
                    <a:pt x="2793" y="46481"/>
                  </a:lnTo>
                  <a:lnTo>
                    <a:pt x="0" y="49275"/>
                  </a:lnTo>
                  <a:lnTo>
                    <a:pt x="0" y="56299"/>
                  </a:lnTo>
                  <a:lnTo>
                    <a:pt x="2921" y="59131"/>
                  </a:lnTo>
                  <a:lnTo>
                    <a:pt x="293798" y="57817"/>
                  </a:lnTo>
                  <a:lnTo>
                    <a:pt x="304651" y="51408"/>
                  </a:lnTo>
                  <a:lnTo>
                    <a:pt x="293685" y="45063"/>
                  </a:lnTo>
                  <a:close/>
                </a:path>
                <a:path w="330200" h="103504">
                  <a:moveTo>
                    <a:pt x="304651" y="51408"/>
                  </a:moveTo>
                  <a:lnTo>
                    <a:pt x="293798" y="57817"/>
                  </a:lnTo>
                  <a:lnTo>
                    <a:pt x="319094" y="57696"/>
                  </a:lnTo>
                  <a:lnTo>
                    <a:pt x="320518" y="56857"/>
                  </a:lnTo>
                  <a:lnTo>
                    <a:pt x="314070" y="56857"/>
                  </a:lnTo>
                  <a:lnTo>
                    <a:pt x="304651" y="51408"/>
                  </a:lnTo>
                  <a:close/>
                </a:path>
                <a:path w="330200" h="103504">
                  <a:moveTo>
                    <a:pt x="323381" y="55172"/>
                  </a:moveTo>
                  <a:lnTo>
                    <a:pt x="319081" y="57703"/>
                  </a:lnTo>
                  <a:lnTo>
                    <a:pt x="320801" y="57696"/>
                  </a:lnTo>
                  <a:lnTo>
                    <a:pt x="323381" y="55172"/>
                  </a:lnTo>
                  <a:close/>
                </a:path>
                <a:path w="330200" h="103504">
                  <a:moveTo>
                    <a:pt x="314070" y="45846"/>
                  </a:moveTo>
                  <a:lnTo>
                    <a:pt x="304651" y="51408"/>
                  </a:lnTo>
                  <a:lnTo>
                    <a:pt x="314070" y="56857"/>
                  </a:lnTo>
                  <a:lnTo>
                    <a:pt x="314070" y="45846"/>
                  </a:lnTo>
                  <a:close/>
                </a:path>
                <a:path w="330200" h="103504">
                  <a:moveTo>
                    <a:pt x="320480" y="45846"/>
                  </a:moveTo>
                  <a:lnTo>
                    <a:pt x="314070" y="45846"/>
                  </a:lnTo>
                  <a:lnTo>
                    <a:pt x="314070" y="56857"/>
                  </a:lnTo>
                  <a:lnTo>
                    <a:pt x="320518" y="56857"/>
                  </a:lnTo>
                  <a:lnTo>
                    <a:pt x="323381" y="55172"/>
                  </a:lnTo>
                  <a:lnTo>
                    <a:pt x="323723" y="54838"/>
                  </a:lnTo>
                  <a:lnTo>
                    <a:pt x="323598" y="51408"/>
                  </a:lnTo>
                  <a:lnTo>
                    <a:pt x="323595" y="47878"/>
                  </a:lnTo>
                  <a:lnTo>
                    <a:pt x="323095" y="47355"/>
                  </a:lnTo>
                  <a:lnTo>
                    <a:pt x="320480" y="45846"/>
                  </a:lnTo>
                  <a:close/>
                </a:path>
                <a:path w="330200" h="103504">
                  <a:moveTo>
                    <a:pt x="323095" y="47355"/>
                  </a:moveTo>
                  <a:lnTo>
                    <a:pt x="323595" y="47878"/>
                  </a:lnTo>
                  <a:lnTo>
                    <a:pt x="323598" y="51408"/>
                  </a:lnTo>
                  <a:lnTo>
                    <a:pt x="323723" y="54838"/>
                  </a:lnTo>
                  <a:lnTo>
                    <a:pt x="323381" y="55172"/>
                  </a:lnTo>
                  <a:lnTo>
                    <a:pt x="329945" y="51308"/>
                  </a:lnTo>
                  <a:lnTo>
                    <a:pt x="323095" y="47355"/>
                  </a:lnTo>
                  <a:close/>
                </a:path>
                <a:path w="330200" h="103504">
                  <a:moveTo>
                    <a:pt x="318939" y="44958"/>
                  </a:moveTo>
                  <a:lnTo>
                    <a:pt x="293685" y="45063"/>
                  </a:lnTo>
                  <a:lnTo>
                    <a:pt x="304651" y="51408"/>
                  </a:lnTo>
                  <a:lnTo>
                    <a:pt x="314070" y="45846"/>
                  </a:lnTo>
                  <a:lnTo>
                    <a:pt x="320480" y="45846"/>
                  </a:lnTo>
                  <a:lnTo>
                    <a:pt x="318939" y="44958"/>
                  </a:lnTo>
                  <a:close/>
                </a:path>
                <a:path w="330200" h="103504">
                  <a:moveTo>
                    <a:pt x="320801" y="44958"/>
                  </a:moveTo>
                  <a:lnTo>
                    <a:pt x="318939" y="44958"/>
                  </a:lnTo>
                  <a:lnTo>
                    <a:pt x="323095" y="47355"/>
                  </a:lnTo>
                  <a:lnTo>
                    <a:pt x="320801" y="44958"/>
                  </a:lnTo>
                  <a:close/>
                </a:path>
                <a:path w="330200" h="103504">
                  <a:moveTo>
                    <a:pt x="241045" y="0"/>
                  </a:moveTo>
                  <a:lnTo>
                    <a:pt x="237108" y="1015"/>
                  </a:lnTo>
                  <a:lnTo>
                    <a:pt x="235457" y="4063"/>
                  </a:lnTo>
                  <a:lnTo>
                    <a:pt x="233680" y="7112"/>
                  </a:lnTo>
                  <a:lnTo>
                    <a:pt x="234695" y="11049"/>
                  </a:lnTo>
                  <a:lnTo>
                    <a:pt x="237744" y="12700"/>
                  </a:lnTo>
                  <a:lnTo>
                    <a:pt x="293685" y="45063"/>
                  </a:lnTo>
                  <a:lnTo>
                    <a:pt x="318939" y="44958"/>
                  </a:lnTo>
                  <a:lnTo>
                    <a:pt x="241045" y="0"/>
                  </a:lnTo>
                  <a:close/>
                </a:path>
              </a:pathLst>
            </a:custGeom>
            <a:solidFill>
              <a:srgbClr val="AF15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780282" y="5013197"/>
              <a:ext cx="1584960" cy="1080770"/>
            </a:xfrm>
            <a:custGeom>
              <a:avLst/>
              <a:gdLst/>
              <a:ahLst/>
              <a:cxnLst/>
              <a:rect l="l" t="t" r="r" b="b"/>
              <a:pathLst>
                <a:path w="1584960" h="1080770">
                  <a:moveTo>
                    <a:pt x="0" y="1080515"/>
                  </a:moveTo>
                  <a:lnTo>
                    <a:pt x="1584960" y="1080515"/>
                  </a:lnTo>
                  <a:lnTo>
                    <a:pt x="1584960" y="0"/>
                  </a:lnTo>
                  <a:lnTo>
                    <a:pt x="0" y="0"/>
                  </a:lnTo>
                  <a:lnTo>
                    <a:pt x="0" y="1080515"/>
                  </a:lnTo>
                  <a:close/>
                </a:path>
              </a:pathLst>
            </a:custGeom>
            <a:ln w="19812">
              <a:solidFill>
                <a:srgbClr val="800C0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485133" y="5537199"/>
              <a:ext cx="330200" cy="103505"/>
            </a:xfrm>
            <a:custGeom>
              <a:avLst/>
              <a:gdLst/>
              <a:ahLst/>
              <a:cxnLst/>
              <a:rect l="l" t="t" r="r" b="b"/>
              <a:pathLst>
                <a:path w="330200" h="103504">
                  <a:moveTo>
                    <a:pt x="319081" y="57703"/>
                  </a:moveTo>
                  <a:lnTo>
                    <a:pt x="293798" y="57817"/>
                  </a:lnTo>
                  <a:lnTo>
                    <a:pt x="235076" y="92468"/>
                  </a:lnTo>
                  <a:lnTo>
                    <a:pt x="234061" y="96354"/>
                  </a:lnTo>
                  <a:lnTo>
                    <a:pt x="237616" y="102400"/>
                  </a:lnTo>
                  <a:lnTo>
                    <a:pt x="241553" y="103403"/>
                  </a:lnTo>
                  <a:lnTo>
                    <a:pt x="244475" y="101625"/>
                  </a:lnTo>
                  <a:lnTo>
                    <a:pt x="319081" y="57703"/>
                  </a:lnTo>
                  <a:close/>
                </a:path>
                <a:path w="330200" h="103504">
                  <a:moveTo>
                    <a:pt x="293685" y="45063"/>
                  </a:moveTo>
                  <a:lnTo>
                    <a:pt x="6350" y="46355"/>
                  </a:lnTo>
                  <a:lnTo>
                    <a:pt x="2793" y="46481"/>
                  </a:lnTo>
                  <a:lnTo>
                    <a:pt x="0" y="49275"/>
                  </a:lnTo>
                  <a:lnTo>
                    <a:pt x="0" y="56299"/>
                  </a:lnTo>
                  <a:lnTo>
                    <a:pt x="2920" y="59131"/>
                  </a:lnTo>
                  <a:lnTo>
                    <a:pt x="293798" y="57817"/>
                  </a:lnTo>
                  <a:lnTo>
                    <a:pt x="304651" y="51408"/>
                  </a:lnTo>
                  <a:lnTo>
                    <a:pt x="293685" y="45063"/>
                  </a:lnTo>
                  <a:close/>
                </a:path>
                <a:path w="330200" h="103504">
                  <a:moveTo>
                    <a:pt x="304651" y="51408"/>
                  </a:moveTo>
                  <a:lnTo>
                    <a:pt x="293798" y="57817"/>
                  </a:lnTo>
                  <a:lnTo>
                    <a:pt x="319094" y="57696"/>
                  </a:lnTo>
                  <a:lnTo>
                    <a:pt x="320518" y="56857"/>
                  </a:lnTo>
                  <a:lnTo>
                    <a:pt x="314070" y="56857"/>
                  </a:lnTo>
                  <a:lnTo>
                    <a:pt x="304651" y="51408"/>
                  </a:lnTo>
                  <a:close/>
                </a:path>
                <a:path w="330200" h="103504">
                  <a:moveTo>
                    <a:pt x="323381" y="55172"/>
                  </a:moveTo>
                  <a:lnTo>
                    <a:pt x="319081" y="57703"/>
                  </a:lnTo>
                  <a:lnTo>
                    <a:pt x="320801" y="57696"/>
                  </a:lnTo>
                  <a:lnTo>
                    <a:pt x="323381" y="55172"/>
                  </a:lnTo>
                  <a:close/>
                </a:path>
                <a:path w="330200" h="103504">
                  <a:moveTo>
                    <a:pt x="314070" y="45846"/>
                  </a:moveTo>
                  <a:lnTo>
                    <a:pt x="304651" y="51408"/>
                  </a:lnTo>
                  <a:lnTo>
                    <a:pt x="314070" y="56857"/>
                  </a:lnTo>
                  <a:lnTo>
                    <a:pt x="314070" y="45846"/>
                  </a:lnTo>
                  <a:close/>
                </a:path>
                <a:path w="330200" h="103504">
                  <a:moveTo>
                    <a:pt x="320480" y="45846"/>
                  </a:moveTo>
                  <a:lnTo>
                    <a:pt x="314070" y="45846"/>
                  </a:lnTo>
                  <a:lnTo>
                    <a:pt x="314070" y="56857"/>
                  </a:lnTo>
                  <a:lnTo>
                    <a:pt x="320518" y="56857"/>
                  </a:lnTo>
                  <a:lnTo>
                    <a:pt x="323381" y="55172"/>
                  </a:lnTo>
                  <a:lnTo>
                    <a:pt x="323723" y="54838"/>
                  </a:lnTo>
                  <a:lnTo>
                    <a:pt x="323598" y="51408"/>
                  </a:lnTo>
                  <a:lnTo>
                    <a:pt x="323595" y="47878"/>
                  </a:lnTo>
                  <a:lnTo>
                    <a:pt x="323095" y="47355"/>
                  </a:lnTo>
                  <a:lnTo>
                    <a:pt x="320480" y="45846"/>
                  </a:lnTo>
                  <a:close/>
                </a:path>
                <a:path w="330200" h="103504">
                  <a:moveTo>
                    <a:pt x="323095" y="47355"/>
                  </a:moveTo>
                  <a:lnTo>
                    <a:pt x="323595" y="47878"/>
                  </a:lnTo>
                  <a:lnTo>
                    <a:pt x="323598" y="51408"/>
                  </a:lnTo>
                  <a:lnTo>
                    <a:pt x="323723" y="54838"/>
                  </a:lnTo>
                  <a:lnTo>
                    <a:pt x="323381" y="55172"/>
                  </a:lnTo>
                  <a:lnTo>
                    <a:pt x="329945" y="51308"/>
                  </a:lnTo>
                  <a:lnTo>
                    <a:pt x="323095" y="47355"/>
                  </a:lnTo>
                  <a:close/>
                </a:path>
                <a:path w="330200" h="103504">
                  <a:moveTo>
                    <a:pt x="318939" y="44958"/>
                  </a:moveTo>
                  <a:lnTo>
                    <a:pt x="293685" y="45063"/>
                  </a:lnTo>
                  <a:lnTo>
                    <a:pt x="304651" y="51408"/>
                  </a:lnTo>
                  <a:lnTo>
                    <a:pt x="314070" y="45846"/>
                  </a:lnTo>
                  <a:lnTo>
                    <a:pt x="320480" y="45846"/>
                  </a:lnTo>
                  <a:lnTo>
                    <a:pt x="318939" y="44958"/>
                  </a:lnTo>
                  <a:close/>
                </a:path>
                <a:path w="330200" h="103504">
                  <a:moveTo>
                    <a:pt x="320801" y="44958"/>
                  </a:moveTo>
                  <a:lnTo>
                    <a:pt x="318939" y="44958"/>
                  </a:lnTo>
                  <a:lnTo>
                    <a:pt x="323095" y="47355"/>
                  </a:lnTo>
                  <a:lnTo>
                    <a:pt x="320801" y="44958"/>
                  </a:lnTo>
                  <a:close/>
                </a:path>
                <a:path w="330200" h="103504">
                  <a:moveTo>
                    <a:pt x="241045" y="0"/>
                  </a:moveTo>
                  <a:lnTo>
                    <a:pt x="237108" y="1015"/>
                  </a:lnTo>
                  <a:lnTo>
                    <a:pt x="235457" y="4063"/>
                  </a:lnTo>
                  <a:lnTo>
                    <a:pt x="233679" y="7112"/>
                  </a:lnTo>
                  <a:lnTo>
                    <a:pt x="234695" y="11049"/>
                  </a:lnTo>
                  <a:lnTo>
                    <a:pt x="237743" y="12700"/>
                  </a:lnTo>
                  <a:lnTo>
                    <a:pt x="293685" y="45063"/>
                  </a:lnTo>
                  <a:lnTo>
                    <a:pt x="318939" y="44958"/>
                  </a:lnTo>
                  <a:lnTo>
                    <a:pt x="241045" y="0"/>
                  </a:lnTo>
                  <a:close/>
                </a:path>
              </a:pathLst>
            </a:custGeom>
            <a:solidFill>
              <a:srgbClr val="AF15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653277" y="5013197"/>
              <a:ext cx="1583690" cy="1080770"/>
            </a:xfrm>
            <a:custGeom>
              <a:avLst/>
              <a:gdLst/>
              <a:ahLst/>
              <a:cxnLst/>
              <a:rect l="l" t="t" r="r" b="b"/>
              <a:pathLst>
                <a:path w="1583690" h="1080770">
                  <a:moveTo>
                    <a:pt x="0" y="1080515"/>
                  </a:moveTo>
                  <a:lnTo>
                    <a:pt x="1583435" y="1080515"/>
                  </a:lnTo>
                  <a:lnTo>
                    <a:pt x="1583435" y="0"/>
                  </a:lnTo>
                  <a:lnTo>
                    <a:pt x="0" y="0"/>
                  </a:lnTo>
                  <a:lnTo>
                    <a:pt x="0" y="1080515"/>
                  </a:lnTo>
                  <a:close/>
                </a:path>
              </a:pathLst>
            </a:custGeom>
            <a:ln w="19811">
              <a:solidFill>
                <a:srgbClr val="800C0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58129" y="5537199"/>
              <a:ext cx="330200" cy="103505"/>
            </a:xfrm>
            <a:custGeom>
              <a:avLst/>
              <a:gdLst/>
              <a:ahLst/>
              <a:cxnLst/>
              <a:rect l="l" t="t" r="r" b="b"/>
              <a:pathLst>
                <a:path w="330200" h="103504">
                  <a:moveTo>
                    <a:pt x="319081" y="57703"/>
                  </a:moveTo>
                  <a:lnTo>
                    <a:pt x="293798" y="57817"/>
                  </a:lnTo>
                  <a:lnTo>
                    <a:pt x="235077" y="92468"/>
                  </a:lnTo>
                  <a:lnTo>
                    <a:pt x="234061" y="96354"/>
                  </a:lnTo>
                  <a:lnTo>
                    <a:pt x="237617" y="102400"/>
                  </a:lnTo>
                  <a:lnTo>
                    <a:pt x="241554" y="103403"/>
                  </a:lnTo>
                  <a:lnTo>
                    <a:pt x="244475" y="101625"/>
                  </a:lnTo>
                  <a:lnTo>
                    <a:pt x="319081" y="57703"/>
                  </a:lnTo>
                  <a:close/>
                </a:path>
                <a:path w="330200" h="103504">
                  <a:moveTo>
                    <a:pt x="293685" y="45063"/>
                  </a:moveTo>
                  <a:lnTo>
                    <a:pt x="6350" y="46355"/>
                  </a:lnTo>
                  <a:lnTo>
                    <a:pt x="2794" y="46481"/>
                  </a:lnTo>
                  <a:lnTo>
                    <a:pt x="0" y="49275"/>
                  </a:lnTo>
                  <a:lnTo>
                    <a:pt x="0" y="56299"/>
                  </a:lnTo>
                  <a:lnTo>
                    <a:pt x="2921" y="59131"/>
                  </a:lnTo>
                  <a:lnTo>
                    <a:pt x="293798" y="57817"/>
                  </a:lnTo>
                  <a:lnTo>
                    <a:pt x="304651" y="51408"/>
                  </a:lnTo>
                  <a:lnTo>
                    <a:pt x="293685" y="45063"/>
                  </a:lnTo>
                  <a:close/>
                </a:path>
                <a:path w="330200" h="103504">
                  <a:moveTo>
                    <a:pt x="304651" y="51408"/>
                  </a:moveTo>
                  <a:lnTo>
                    <a:pt x="293798" y="57817"/>
                  </a:lnTo>
                  <a:lnTo>
                    <a:pt x="319094" y="57696"/>
                  </a:lnTo>
                  <a:lnTo>
                    <a:pt x="320518" y="56857"/>
                  </a:lnTo>
                  <a:lnTo>
                    <a:pt x="314071" y="56857"/>
                  </a:lnTo>
                  <a:lnTo>
                    <a:pt x="304651" y="51408"/>
                  </a:lnTo>
                  <a:close/>
                </a:path>
                <a:path w="330200" h="103504">
                  <a:moveTo>
                    <a:pt x="323381" y="55172"/>
                  </a:moveTo>
                  <a:lnTo>
                    <a:pt x="319081" y="57703"/>
                  </a:lnTo>
                  <a:lnTo>
                    <a:pt x="320802" y="57696"/>
                  </a:lnTo>
                  <a:lnTo>
                    <a:pt x="323381" y="55172"/>
                  </a:lnTo>
                  <a:close/>
                </a:path>
                <a:path w="330200" h="103504">
                  <a:moveTo>
                    <a:pt x="314071" y="45846"/>
                  </a:moveTo>
                  <a:lnTo>
                    <a:pt x="304651" y="51408"/>
                  </a:lnTo>
                  <a:lnTo>
                    <a:pt x="314071" y="56857"/>
                  </a:lnTo>
                  <a:lnTo>
                    <a:pt x="314071" y="45846"/>
                  </a:lnTo>
                  <a:close/>
                </a:path>
                <a:path w="330200" h="103504">
                  <a:moveTo>
                    <a:pt x="320480" y="45846"/>
                  </a:moveTo>
                  <a:lnTo>
                    <a:pt x="314071" y="45846"/>
                  </a:lnTo>
                  <a:lnTo>
                    <a:pt x="314071" y="56857"/>
                  </a:lnTo>
                  <a:lnTo>
                    <a:pt x="320518" y="56857"/>
                  </a:lnTo>
                  <a:lnTo>
                    <a:pt x="323381" y="55172"/>
                  </a:lnTo>
                  <a:lnTo>
                    <a:pt x="323723" y="54838"/>
                  </a:lnTo>
                  <a:lnTo>
                    <a:pt x="323596" y="47878"/>
                  </a:lnTo>
                  <a:lnTo>
                    <a:pt x="323095" y="47355"/>
                  </a:lnTo>
                  <a:lnTo>
                    <a:pt x="320480" y="45846"/>
                  </a:lnTo>
                  <a:close/>
                </a:path>
                <a:path w="330200" h="103504">
                  <a:moveTo>
                    <a:pt x="323095" y="47355"/>
                  </a:moveTo>
                  <a:lnTo>
                    <a:pt x="323596" y="47878"/>
                  </a:lnTo>
                  <a:lnTo>
                    <a:pt x="323723" y="54838"/>
                  </a:lnTo>
                  <a:lnTo>
                    <a:pt x="323381" y="55172"/>
                  </a:lnTo>
                  <a:lnTo>
                    <a:pt x="329946" y="51308"/>
                  </a:lnTo>
                  <a:lnTo>
                    <a:pt x="323095" y="47355"/>
                  </a:lnTo>
                  <a:close/>
                </a:path>
                <a:path w="330200" h="103504">
                  <a:moveTo>
                    <a:pt x="318939" y="44958"/>
                  </a:moveTo>
                  <a:lnTo>
                    <a:pt x="293685" y="45063"/>
                  </a:lnTo>
                  <a:lnTo>
                    <a:pt x="304651" y="51408"/>
                  </a:lnTo>
                  <a:lnTo>
                    <a:pt x="314071" y="45846"/>
                  </a:lnTo>
                  <a:lnTo>
                    <a:pt x="320480" y="45846"/>
                  </a:lnTo>
                  <a:lnTo>
                    <a:pt x="318939" y="44958"/>
                  </a:lnTo>
                  <a:close/>
                </a:path>
                <a:path w="330200" h="103504">
                  <a:moveTo>
                    <a:pt x="320802" y="44958"/>
                  </a:moveTo>
                  <a:lnTo>
                    <a:pt x="318939" y="44958"/>
                  </a:lnTo>
                  <a:lnTo>
                    <a:pt x="323095" y="47355"/>
                  </a:lnTo>
                  <a:lnTo>
                    <a:pt x="320802" y="44958"/>
                  </a:lnTo>
                  <a:close/>
                </a:path>
                <a:path w="330200" h="103504">
                  <a:moveTo>
                    <a:pt x="241046" y="0"/>
                  </a:moveTo>
                  <a:lnTo>
                    <a:pt x="237109" y="1015"/>
                  </a:lnTo>
                  <a:lnTo>
                    <a:pt x="235458" y="4063"/>
                  </a:lnTo>
                  <a:lnTo>
                    <a:pt x="233680" y="7112"/>
                  </a:lnTo>
                  <a:lnTo>
                    <a:pt x="234696" y="11049"/>
                  </a:lnTo>
                  <a:lnTo>
                    <a:pt x="237744" y="12700"/>
                  </a:lnTo>
                  <a:lnTo>
                    <a:pt x="293685" y="45063"/>
                  </a:lnTo>
                  <a:lnTo>
                    <a:pt x="318939" y="44958"/>
                  </a:lnTo>
                  <a:lnTo>
                    <a:pt x="241046" y="0"/>
                  </a:lnTo>
                  <a:close/>
                </a:path>
              </a:pathLst>
            </a:custGeom>
            <a:solidFill>
              <a:srgbClr val="AF15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561326" y="5013197"/>
              <a:ext cx="1583690" cy="1080770"/>
            </a:xfrm>
            <a:custGeom>
              <a:avLst/>
              <a:gdLst/>
              <a:ahLst/>
              <a:cxnLst/>
              <a:rect l="l" t="t" r="r" b="b"/>
              <a:pathLst>
                <a:path w="1583690" h="1080770">
                  <a:moveTo>
                    <a:pt x="0" y="1080515"/>
                  </a:moveTo>
                  <a:lnTo>
                    <a:pt x="1583435" y="1080515"/>
                  </a:lnTo>
                  <a:lnTo>
                    <a:pt x="1583435" y="0"/>
                  </a:lnTo>
                  <a:lnTo>
                    <a:pt x="0" y="0"/>
                  </a:lnTo>
                  <a:lnTo>
                    <a:pt x="0" y="1080515"/>
                  </a:lnTo>
                  <a:close/>
                </a:path>
              </a:pathLst>
            </a:custGeom>
            <a:ln w="19811">
              <a:solidFill>
                <a:srgbClr val="800C0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229602" y="5465571"/>
              <a:ext cx="330200" cy="103505"/>
            </a:xfrm>
            <a:custGeom>
              <a:avLst/>
              <a:gdLst/>
              <a:ahLst/>
              <a:cxnLst/>
              <a:rect l="l" t="t" r="r" b="b"/>
              <a:pathLst>
                <a:path w="330200" h="103504">
                  <a:moveTo>
                    <a:pt x="319154" y="57657"/>
                  </a:moveTo>
                  <a:lnTo>
                    <a:pt x="293883" y="57763"/>
                  </a:lnTo>
                  <a:lnTo>
                    <a:pt x="235076" y="92455"/>
                  </a:lnTo>
                  <a:lnTo>
                    <a:pt x="234061" y="96392"/>
                  </a:lnTo>
                  <a:lnTo>
                    <a:pt x="235839" y="99440"/>
                  </a:lnTo>
                  <a:lnTo>
                    <a:pt x="237617" y="102361"/>
                  </a:lnTo>
                  <a:lnTo>
                    <a:pt x="241553" y="103377"/>
                  </a:lnTo>
                  <a:lnTo>
                    <a:pt x="244475" y="101599"/>
                  </a:lnTo>
                  <a:lnTo>
                    <a:pt x="319154" y="57657"/>
                  </a:lnTo>
                  <a:close/>
                </a:path>
                <a:path w="330200" h="103504">
                  <a:moveTo>
                    <a:pt x="293637" y="45064"/>
                  </a:moveTo>
                  <a:lnTo>
                    <a:pt x="6350" y="46354"/>
                  </a:lnTo>
                  <a:lnTo>
                    <a:pt x="2794" y="46481"/>
                  </a:lnTo>
                  <a:lnTo>
                    <a:pt x="0" y="49275"/>
                  </a:lnTo>
                  <a:lnTo>
                    <a:pt x="0" y="56260"/>
                  </a:lnTo>
                  <a:lnTo>
                    <a:pt x="2921" y="59181"/>
                  </a:lnTo>
                  <a:lnTo>
                    <a:pt x="6350" y="59054"/>
                  </a:lnTo>
                  <a:lnTo>
                    <a:pt x="293883" y="57763"/>
                  </a:lnTo>
                  <a:lnTo>
                    <a:pt x="304622" y="51424"/>
                  </a:lnTo>
                  <a:lnTo>
                    <a:pt x="293637" y="45064"/>
                  </a:lnTo>
                  <a:close/>
                </a:path>
                <a:path w="330200" h="103504">
                  <a:moveTo>
                    <a:pt x="304622" y="51424"/>
                  </a:moveTo>
                  <a:lnTo>
                    <a:pt x="293883" y="57763"/>
                  </a:lnTo>
                  <a:lnTo>
                    <a:pt x="319154" y="57657"/>
                  </a:lnTo>
                  <a:lnTo>
                    <a:pt x="320449" y="56895"/>
                  </a:lnTo>
                  <a:lnTo>
                    <a:pt x="314071" y="56895"/>
                  </a:lnTo>
                  <a:lnTo>
                    <a:pt x="304622" y="51424"/>
                  </a:lnTo>
                  <a:close/>
                </a:path>
                <a:path w="330200" h="103504">
                  <a:moveTo>
                    <a:pt x="323435" y="55138"/>
                  </a:moveTo>
                  <a:lnTo>
                    <a:pt x="319154" y="57657"/>
                  </a:lnTo>
                  <a:lnTo>
                    <a:pt x="320801" y="57657"/>
                  </a:lnTo>
                  <a:lnTo>
                    <a:pt x="323435" y="55138"/>
                  </a:lnTo>
                  <a:close/>
                </a:path>
                <a:path w="330200" h="103504">
                  <a:moveTo>
                    <a:pt x="314071" y="45846"/>
                  </a:moveTo>
                  <a:lnTo>
                    <a:pt x="304622" y="51424"/>
                  </a:lnTo>
                  <a:lnTo>
                    <a:pt x="314071" y="56895"/>
                  </a:lnTo>
                  <a:lnTo>
                    <a:pt x="314071" y="45846"/>
                  </a:lnTo>
                  <a:close/>
                </a:path>
                <a:path w="330200" h="103504">
                  <a:moveTo>
                    <a:pt x="320480" y="45846"/>
                  </a:moveTo>
                  <a:lnTo>
                    <a:pt x="314071" y="45846"/>
                  </a:lnTo>
                  <a:lnTo>
                    <a:pt x="314071" y="56895"/>
                  </a:lnTo>
                  <a:lnTo>
                    <a:pt x="320449" y="56895"/>
                  </a:lnTo>
                  <a:lnTo>
                    <a:pt x="323435" y="55138"/>
                  </a:lnTo>
                  <a:lnTo>
                    <a:pt x="323723" y="54863"/>
                  </a:lnTo>
                  <a:lnTo>
                    <a:pt x="323596" y="47878"/>
                  </a:lnTo>
                  <a:lnTo>
                    <a:pt x="323095" y="47355"/>
                  </a:lnTo>
                  <a:lnTo>
                    <a:pt x="320480" y="45846"/>
                  </a:lnTo>
                  <a:close/>
                </a:path>
                <a:path w="330200" h="103504">
                  <a:moveTo>
                    <a:pt x="323095" y="47355"/>
                  </a:moveTo>
                  <a:lnTo>
                    <a:pt x="323596" y="47878"/>
                  </a:lnTo>
                  <a:lnTo>
                    <a:pt x="323723" y="54863"/>
                  </a:lnTo>
                  <a:lnTo>
                    <a:pt x="323435" y="55138"/>
                  </a:lnTo>
                  <a:lnTo>
                    <a:pt x="329946" y="51307"/>
                  </a:lnTo>
                  <a:lnTo>
                    <a:pt x="323095" y="47355"/>
                  </a:lnTo>
                  <a:close/>
                </a:path>
                <a:path w="330200" h="103504">
                  <a:moveTo>
                    <a:pt x="318939" y="44957"/>
                  </a:moveTo>
                  <a:lnTo>
                    <a:pt x="293637" y="45064"/>
                  </a:lnTo>
                  <a:lnTo>
                    <a:pt x="304622" y="51424"/>
                  </a:lnTo>
                  <a:lnTo>
                    <a:pt x="314071" y="45846"/>
                  </a:lnTo>
                  <a:lnTo>
                    <a:pt x="320480" y="45846"/>
                  </a:lnTo>
                  <a:lnTo>
                    <a:pt x="318939" y="44957"/>
                  </a:lnTo>
                  <a:close/>
                </a:path>
                <a:path w="330200" h="103504">
                  <a:moveTo>
                    <a:pt x="320801" y="44957"/>
                  </a:moveTo>
                  <a:lnTo>
                    <a:pt x="318939" y="44957"/>
                  </a:lnTo>
                  <a:lnTo>
                    <a:pt x="323095" y="47355"/>
                  </a:lnTo>
                  <a:lnTo>
                    <a:pt x="320801" y="44957"/>
                  </a:lnTo>
                  <a:close/>
                </a:path>
                <a:path w="330200" h="103504">
                  <a:moveTo>
                    <a:pt x="241046" y="0"/>
                  </a:moveTo>
                  <a:lnTo>
                    <a:pt x="237108" y="1015"/>
                  </a:lnTo>
                  <a:lnTo>
                    <a:pt x="235457" y="4063"/>
                  </a:lnTo>
                  <a:lnTo>
                    <a:pt x="233679" y="7111"/>
                  </a:lnTo>
                  <a:lnTo>
                    <a:pt x="234696" y="11048"/>
                  </a:lnTo>
                  <a:lnTo>
                    <a:pt x="237744" y="12699"/>
                  </a:lnTo>
                  <a:lnTo>
                    <a:pt x="293637" y="45064"/>
                  </a:lnTo>
                  <a:lnTo>
                    <a:pt x="318939" y="44957"/>
                  </a:lnTo>
                  <a:lnTo>
                    <a:pt x="241046" y="0"/>
                  </a:lnTo>
                  <a:close/>
                </a:path>
              </a:pathLst>
            </a:custGeom>
            <a:solidFill>
              <a:srgbClr val="AF15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402437" y="4680965"/>
            <a:ext cx="53911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Step</a:t>
            </a:r>
            <a:r>
              <a:rPr sz="14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346705" y="4680965"/>
            <a:ext cx="53911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Step</a:t>
            </a:r>
            <a:r>
              <a:rPr sz="14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19447" y="4680965"/>
            <a:ext cx="53911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Step</a:t>
            </a:r>
            <a:r>
              <a:rPr sz="14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019927" y="4680965"/>
            <a:ext cx="53911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Step</a:t>
            </a:r>
            <a:r>
              <a:rPr sz="14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036432" y="4680965"/>
            <a:ext cx="53911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Step</a:t>
            </a:r>
            <a:r>
              <a:rPr sz="14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61" y="5013197"/>
            <a:ext cx="1583690" cy="1080770"/>
          </a:xfrm>
          <a:prstGeom prst="rect">
            <a:avLst/>
          </a:prstGeom>
          <a:ln w="19812">
            <a:solidFill>
              <a:srgbClr val="800C0A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3980" marR="126364" indent="1905" algn="ctr">
              <a:lnSpc>
                <a:spcPct val="100000"/>
              </a:lnSpc>
              <a:spcBef>
                <a:spcPts val="32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Estimate  company</a:t>
            </a:r>
            <a:r>
              <a:rPr sz="16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sales  potential for  total market</a:t>
            </a:r>
            <a:endParaRPr sz="16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025523" y="5042661"/>
            <a:ext cx="134683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Forecast</a:t>
            </a:r>
            <a:r>
              <a:rPr sz="16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sales  potential for  each control  unit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911600" y="5035041"/>
            <a:ext cx="1318895" cy="1169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Estimate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sales  </a:t>
            </a: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volume  expected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from  each  salesperson</a:t>
            </a:r>
            <a:endParaRPr sz="15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744336" y="5258815"/>
            <a:ext cx="140017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54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Make tentative  sales</a:t>
            </a:r>
            <a:r>
              <a:rPr sz="16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territories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771256" y="5258815"/>
            <a:ext cx="11976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7165" marR="5080" indent="-1651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Develop</a:t>
            </a:r>
            <a:r>
              <a:rPr sz="16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final  territories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388</Words>
  <Application>Microsoft Office PowerPoint</Application>
  <PresentationFormat>On-screen Show (4:3)</PresentationFormat>
  <Paragraphs>176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TIME &amp; TERRITOR MANAGEMENT</vt:lpstr>
      <vt:lpstr>WHAT IS SALES</vt:lpstr>
      <vt:lpstr>REASON FOR SETTING OR  REVIEWING SALES  TERRITORIES</vt:lpstr>
      <vt:lpstr>REASON FOR NOT</vt:lpstr>
      <vt:lpstr>PROCEDURE FOR  DESIGNING SALES  TERRITORIES</vt:lpstr>
      <vt:lpstr>CONTROL UNIT</vt:lpstr>
      <vt:lpstr>FIND LOCATION AND  POTENTIAL CUSTOMER</vt:lpstr>
      <vt:lpstr>DECIDE BASIC  TERRITORIES</vt:lpstr>
      <vt:lpstr> Procedures followed in Build-up Method:</vt:lpstr>
      <vt:lpstr>ASSIGNING SALESPEOPLE  TO TERRITORIES</vt:lpstr>
      <vt:lpstr>MANAGING TERRITORY  COVERAGE</vt:lpstr>
      <vt:lpstr>ROUTING</vt:lpstr>
      <vt:lpstr> Identify current and prospective customers on a territory</vt:lpstr>
      <vt:lpstr> Commonly used routing patterns are:</vt:lpstr>
      <vt:lpstr> Application and Importance of Routing: The degree of importance to  the application of routing depends on two factors:</vt:lpstr>
      <vt:lpstr>SCHEDULING</vt:lpstr>
      <vt:lpstr>TIME MANAGEMENT  TOOLS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&amp; TERRITOR MANAGEMENT</dc:title>
  <cp:lastModifiedBy>ADMIN</cp:lastModifiedBy>
  <cp:revision>1</cp:revision>
  <dcterms:created xsi:type="dcterms:W3CDTF">2020-04-22T03:05:32Z</dcterms:created>
  <dcterms:modified xsi:type="dcterms:W3CDTF">2020-04-22T03:28:46Z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2017-11-19T00:00:00Z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2020-04-22T00:00:00Z</vt:filetime>
  </property>
</Properties>
</file>